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256" r:id="rId2"/>
    <p:sldId id="289" r:id="rId3"/>
    <p:sldId id="276" r:id="rId4"/>
    <p:sldId id="277" r:id="rId5"/>
    <p:sldId id="305" r:id="rId6"/>
    <p:sldId id="258" r:id="rId7"/>
    <p:sldId id="278" r:id="rId8"/>
    <p:sldId id="284" r:id="rId9"/>
    <p:sldId id="290" r:id="rId10"/>
    <p:sldId id="260" r:id="rId11"/>
    <p:sldId id="291" r:id="rId12"/>
    <p:sldId id="261" r:id="rId13"/>
    <p:sldId id="267" r:id="rId14"/>
    <p:sldId id="293" r:id="rId15"/>
    <p:sldId id="286" r:id="rId16"/>
    <p:sldId id="306" r:id="rId17"/>
    <p:sldId id="287" r:id="rId18"/>
    <p:sldId id="292" r:id="rId19"/>
    <p:sldId id="270" r:id="rId20"/>
    <p:sldId id="302" r:id="rId21"/>
    <p:sldId id="283" r:id="rId22"/>
    <p:sldId id="308" r:id="rId23"/>
    <p:sldId id="307" r:id="rId24"/>
    <p:sldId id="294" r:id="rId25"/>
    <p:sldId id="298" r:id="rId26"/>
    <p:sldId id="296" r:id="rId27"/>
    <p:sldId id="300" r:id="rId28"/>
    <p:sldId id="301" r:id="rId29"/>
    <p:sldId id="295" r:id="rId30"/>
    <p:sldId id="297" r:id="rId31"/>
    <p:sldId id="275" r:id="rId32"/>
    <p:sldId id="304" r:id="rId3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6F1F9-F884-4FAE-AA77-BF6A6E6325D5}" type="datetimeFigureOut">
              <a:rPr lang="fr-CA" smtClean="0"/>
              <a:t>2018-09-19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26F59-1C5A-4803-B9B5-5895BA4257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373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C171-3669-4E26-909F-27136C4D2CCA}" type="datetime1">
              <a:rPr lang="fr-CA" smtClean="0"/>
              <a:t>2018-09-19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594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1021-91C2-4E50-9AFB-9C8DE1C9C1D9}" type="datetime1">
              <a:rPr lang="fr-CA" smtClean="0"/>
              <a:t>2018-09-19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966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278-D48E-43FD-BA91-0A62A4CA2C0D}" type="datetime1">
              <a:rPr lang="fr-CA" smtClean="0"/>
              <a:t>2018-09-19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863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FB795-C5CB-429B-8D1F-8D6AE3393216}" type="datetime1">
              <a:rPr lang="fr-CA" smtClean="0"/>
              <a:t>2018-09-19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99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F382-EA60-409E-86EC-4F4A7C3C495D}" type="datetime1">
              <a:rPr lang="fr-CA" smtClean="0"/>
              <a:t>2018-09-19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800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842B-866B-4CAF-9E3C-64F850728744}" type="datetime1">
              <a:rPr lang="fr-CA" smtClean="0"/>
              <a:t>2018-09-19</a:t>
            </a:fld>
            <a:endParaRPr lang="fr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752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9AE-8704-413E-9B31-39EF67526BBC}" type="datetime1">
              <a:rPr lang="fr-CA" smtClean="0"/>
              <a:t>2018-09-19</a:t>
            </a:fld>
            <a:endParaRPr lang="fr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20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5015-C872-451D-80BE-374E23244427}" type="datetime1">
              <a:rPr lang="fr-CA" smtClean="0"/>
              <a:t>2018-09-19</a:t>
            </a:fld>
            <a:endParaRPr lang="fr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742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8939-DCC9-4901-B52A-6A6C5A83760D}" type="datetime1">
              <a:rPr lang="fr-CA" smtClean="0"/>
              <a:t>2018-09-19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611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A4-04DA-4686-B67C-569A62DE7DF8}" type="datetime1">
              <a:rPr lang="fr-CA" smtClean="0"/>
              <a:t>2018-09-19</a:t>
            </a:fld>
            <a:endParaRPr lang="fr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641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CA09-66E9-4B4B-9C97-7A07A249A5BB}" type="datetime1">
              <a:rPr lang="fr-CA" smtClean="0"/>
              <a:t>2018-09-19</a:t>
            </a:fld>
            <a:endParaRPr lang="fr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638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6D7E92-8468-4BBE-88D3-F37FB4C4213F}" type="datetime1">
              <a:rPr lang="fr-CA" smtClean="0"/>
              <a:t>2018-09-19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CD447C1-3E84-4A4A-B6CA-66881C9503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121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9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9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4" Type="http://schemas.openxmlformats.org/officeDocument/2006/relationships/tags" Target="../tags/tag104.xml"/><Relationship Id="rId9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9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9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32.xml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9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9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63.xml"/><Relationship Id="rId3" Type="http://schemas.openxmlformats.org/officeDocument/2006/relationships/tags" Target="../tags/tag158.xml"/><Relationship Id="rId7" Type="http://schemas.openxmlformats.org/officeDocument/2006/relationships/tags" Target="../tags/tag162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9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71.xml"/><Relationship Id="rId3" Type="http://schemas.openxmlformats.org/officeDocument/2006/relationships/tags" Target="../tags/tag166.xml"/><Relationship Id="rId7" Type="http://schemas.openxmlformats.org/officeDocument/2006/relationships/tags" Target="../tags/tag170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3" Type="http://schemas.openxmlformats.org/officeDocument/2006/relationships/tags" Target="../tags/tag182.xml"/><Relationship Id="rId7" Type="http://schemas.openxmlformats.org/officeDocument/2006/relationships/tags" Target="../tags/tag186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9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195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9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03.xml"/><Relationship Id="rId3" Type="http://schemas.openxmlformats.org/officeDocument/2006/relationships/tags" Target="../tags/tag198.xml"/><Relationship Id="rId7" Type="http://schemas.openxmlformats.org/officeDocument/2006/relationships/tags" Target="../tags/tag202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Relationship Id="rId9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tags" Target="../tags/tag207.xml"/><Relationship Id="rId9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19.xml"/><Relationship Id="rId3" Type="http://schemas.openxmlformats.org/officeDocument/2006/relationships/tags" Target="../tags/tag214.xml"/><Relationship Id="rId7" Type="http://schemas.openxmlformats.org/officeDocument/2006/relationships/tags" Target="../tags/tag218.xml"/><Relationship Id="rId2" Type="http://schemas.openxmlformats.org/officeDocument/2006/relationships/tags" Target="../tags/tag213.xml"/><Relationship Id="rId1" Type="http://schemas.openxmlformats.org/officeDocument/2006/relationships/tags" Target="../tags/tag212.xml"/><Relationship Id="rId6" Type="http://schemas.openxmlformats.org/officeDocument/2006/relationships/tags" Target="../tags/tag217.xml"/><Relationship Id="rId5" Type="http://schemas.openxmlformats.org/officeDocument/2006/relationships/tags" Target="../tags/tag216.xml"/><Relationship Id="rId4" Type="http://schemas.openxmlformats.org/officeDocument/2006/relationships/tags" Target="../tags/tag215.xml"/><Relationship Id="rId9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227.xml"/><Relationship Id="rId3" Type="http://schemas.openxmlformats.org/officeDocument/2006/relationships/tags" Target="../tags/tag222.xml"/><Relationship Id="rId7" Type="http://schemas.openxmlformats.org/officeDocument/2006/relationships/tags" Target="../tags/tag226.xml"/><Relationship Id="rId2" Type="http://schemas.openxmlformats.org/officeDocument/2006/relationships/tags" Target="../tags/tag221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9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3" Type="http://schemas.openxmlformats.org/officeDocument/2006/relationships/tags" Target="../tags/tag230.xml"/><Relationship Id="rId7" Type="http://schemas.openxmlformats.org/officeDocument/2006/relationships/tags" Target="../tags/tag234.xml"/><Relationship Id="rId2" Type="http://schemas.openxmlformats.org/officeDocument/2006/relationships/tags" Target="../tags/tag229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9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243.xml"/><Relationship Id="rId3" Type="http://schemas.openxmlformats.org/officeDocument/2006/relationships/tags" Target="../tags/tag238.xml"/><Relationship Id="rId7" Type="http://schemas.openxmlformats.org/officeDocument/2006/relationships/tags" Target="../tags/tag242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6" Type="http://schemas.openxmlformats.org/officeDocument/2006/relationships/tags" Target="../tags/tag241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9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5.xml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9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9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9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27C386B-FBEE-434F-B519-2A935AF42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6085C62-ADF2-4CC0-B14D-F4B678F11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72832"/>
            <a:ext cx="1194619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34EF5D1-2322-4C79-BA38-EDD477732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16784" y="758952"/>
            <a:ext cx="278312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AAE892-8E6F-4962-8A83-B28AEF1A9E8E}"/>
              </a:ext>
            </a:extLst>
          </p:cNvPr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1516351" y="772833"/>
            <a:ext cx="6597678" cy="3840384"/>
          </a:xfrm>
        </p:spPr>
        <p:txBody>
          <a:bodyPr anchor="b">
            <a:normAutofit/>
          </a:bodyPr>
          <a:lstStyle/>
          <a:p>
            <a:br>
              <a:rPr lang="fr-CA" sz="4200" dirty="0">
                <a:solidFill>
                  <a:schemeClr val="tx1"/>
                </a:solidFill>
              </a:rPr>
            </a:br>
            <a:br>
              <a:rPr lang="fr-CA" sz="4200" b="1" dirty="0">
                <a:solidFill>
                  <a:schemeClr val="tx1"/>
                </a:solidFill>
              </a:rPr>
            </a:br>
            <a:r>
              <a:rPr lang="fr-CA" sz="4200" b="1" dirty="0">
                <a:solidFill>
                  <a:schemeClr val="tx1"/>
                </a:solidFill>
              </a:rPr>
              <a:t>ÉLÉMENTS MARQUANTS</a:t>
            </a:r>
            <a:br>
              <a:rPr lang="fr-CA" sz="4200" dirty="0">
                <a:solidFill>
                  <a:schemeClr val="tx1"/>
                </a:solidFill>
              </a:rPr>
            </a:br>
            <a:r>
              <a:rPr lang="fr-CA" sz="4200" dirty="0">
                <a:solidFill>
                  <a:schemeClr val="tx1"/>
                </a:solidFill>
              </a:rPr>
              <a:t>Année 2017-2018 </a:t>
            </a:r>
            <a:br>
              <a:rPr lang="fr-CA" sz="4200" dirty="0">
                <a:solidFill>
                  <a:schemeClr val="tx1"/>
                </a:solidFill>
              </a:rPr>
            </a:br>
            <a:endParaRPr lang="fr-CA" sz="4200" dirty="0">
              <a:solidFill>
                <a:schemeClr val="tx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CD4BFC-B4A6-4E2F-AA69-36109D449329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524009" y="4613218"/>
            <a:ext cx="6590020" cy="1490566"/>
          </a:xfrm>
        </p:spPr>
        <p:txBody>
          <a:bodyPr>
            <a:normAutofit/>
          </a:bodyPr>
          <a:lstStyle/>
          <a:p>
            <a:r>
              <a:rPr lang="fr-CA" sz="2500" dirty="0">
                <a:solidFill>
                  <a:schemeClr val="accent1"/>
                </a:solidFill>
              </a:rPr>
              <a:t>NOS FIERTÉS</a:t>
            </a:r>
          </a:p>
          <a:p>
            <a:endParaRPr lang="fr-CA" sz="2500" dirty="0">
              <a:solidFill>
                <a:schemeClr val="accent1"/>
              </a:solidFill>
            </a:endParaRPr>
          </a:p>
          <a:p>
            <a:r>
              <a:rPr lang="fr-CA" sz="2500" dirty="0">
                <a:solidFill>
                  <a:schemeClr val="accent1"/>
                </a:solidFill>
              </a:rPr>
              <a:t>NOTRE ÉQUIPE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8CCD68-9C47-4EC6-B2BF-2B5F89DEB9C5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11" y="772832"/>
            <a:ext cx="2634431" cy="167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0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323BF43-E106-4A89-9D02-878F7BD9C925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Compétences des jeunes en plein air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58F8C0-97A5-4374-B7B9-D717864ED009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353103" y="2738507"/>
            <a:ext cx="8983489" cy="3554457"/>
          </a:xfrm>
        </p:spPr>
        <p:txBody>
          <a:bodyPr>
            <a:normAutofit/>
          </a:bodyPr>
          <a:lstStyle/>
          <a:p>
            <a:r>
              <a:rPr lang="fr-CA" sz="1200" dirty="0">
                <a:solidFill>
                  <a:srgbClr val="000000"/>
                </a:solidFill>
              </a:rPr>
              <a:t>Entente de partenariat avec l’Association des scouts du Canada, District de la Saint-Maurice</a:t>
            </a:r>
          </a:p>
          <a:p>
            <a:r>
              <a:rPr lang="fr-CA" sz="1200" dirty="0">
                <a:solidFill>
                  <a:srgbClr val="000000"/>
                </a:solidFill>
              </a:rPr>
              <a:t>Entente de partenariat à La Tuque / le Centre d’escalade de La Tuque et le Club des 3 raquettes </a:t>
            </a:r>
          </a:p>
          <a:p>
            <a:r>
              <a:rPr lang="fr-CA" sz="1200" dirty="0">
                <a:solidFill>
                  <a:srgbClr val="000000"/>
                </a:solidFill>
              </a:rPr>
              <a:t>Entente de partenariat avec Partenaires action jeunesse  </a:t>
            </a:r>
            <a:r>
              <a:rPr lang="fr-CA" sz="1200" dirty="0" err="1">
                <a:solidFill>
                  <a:srgbClr val="000000"/>
                </a:solidFill>
              </a:rPr>
              <a:t>Mékinac</a:t>
            </a:r>
            <a:r>
              <a:rPr lang="fr-CA" sz="1200" dirty="0">
                <a:solidFill>
                  <a:srgbClr val="000000"/>
                </a:solidFill>
              </a:rPr>
              <a:t>, pour un projet plein air avec des adolescents</a:t>
            </a:r>
          </a:p>
          <a:p>
            <a:r>
              <a:rPr lang="fr-CA" sz="1200" dirty="0">
                <a:solidFill>
                  <a:srgbClr val="000000"/>
                </a:solidFill>
              </a:rPr>
              <a:t>Entente de partenariat avec Enfant Nature, un soutien à 5 CPE, 12 écoles primaires et 3 camps de jour / dans Shawinigan, </a:t>
            </a:r>
            <a:r>
              <a:rPr lang="fr-CA" sz="1200" dirty="0" err="1">
                <a:solidFill>
                  <a:srgbClr val="000000"/>
                </a:solidFill>
              </a:rPr>
              <a:t>Mékinac</a:t>
            </a:r>
            <a:r>
              <a:rPr lang="fr-CA" sz="1200" dirty="0">
                <a:solidFill>
                  <a:srgbClr val="000000"/>
                </a:solidFill>
              </a:rPr>
              <a:t>, La Tuque et Maskinongé</a:t>
            </a:r>
          </a:p>
          <a:p>
            <a:pPr lvl="1"/>
            <a:r>
              <a:rPr lang="fr-CA" sz="1200" dirty="0">
                <a:solidFill>
                  <a:srgbClr val="000000"/>
                </a:solidFill>
              </a:rPr>
              <a:t>2017-2018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1200" dirty="0">
                <a:solidFill>
                  <a:srgbClr val="000000"/>
                </a:solidFill>
              </a:rPr>
              <a:t>      4 CPE, 170 enfants,  17 intervenants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1200" dirty="0">
                <a:solidFill>
                  <a:srgbClr val="000000"/>
                </a:solidFill>
              </a:rPr>
              <a:t> 	7 écoles primaires,, 194 enfants, 11 intervenants</a:t>
            </a:r>
          </a:p>
          <a:p>
            <a:pPr lvl="1"/>
            <a:r>
              <a:rPr lang="fr-CA" sz="1200" dirty="0">
                <a:solidFill>
                  <a:srgbClr val="000000"/>
                </a:solidFill>
              </a:rPr>
              <a:t>2018-2019 ( ajout prévisionnel 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1200" dirty="0">
                <a:solidFill>
                  <a:srgbClr val="000000"/>
                </a:solidFill>
              </a:rPr>
              <a:t>   1 CPE, 20 enfants, 1 intervenant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1200" dirty="0">
                <a:solidFill>
                  <a:srgbClr val="000000"/>
                </a:solidFill>
              </a:rPr>
              <a:t>   5 écoles primaires, 140 enfants, 8 intervenants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1200" dirty="0">
                <a:solidFill>
                  <a:srgbClr val="000000"/>
                </a:solidFill>
              </a:rPr>
              <a:t>   3 camps de jour, 145 enfants, 9 intervenants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CA" sz="1200" dirty="0">
                <a:solidFill>
                  <a:srgbClr val="000000"/>
                </a:solidFill>
              </a:rPr>
              <a:t>Recherche évaluative avec l’UQTR</a:t>
            </a:r>
          </a:p>
          <a:p>
            <a:pPr marL="457200" lvl="1" indent="0">
              <a:buNone/>
            </a:pPr>
            <a:r>
              <a:rPr lang="fr-CA" sz="1200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</a:pPr>
            <a:endParaRPr lang="fr-CA" sz="11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CDBE16-9914-488A-80FA-03F46923680D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2781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7740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Cycliste averti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4" y="2651887"/>
            <a:ext cx="8983489" cy="3554457"/>
          </a:xfrm>
        </p:spPr>
        <p:txBody>
          <a:bodyPr>
            <a:normAutofit fontScale="92500" lnSpcReduction="10000"/>
          </a:bodyPr>
          <a:lstStyle/>
          <a:p>
            <a:r>
              <a:rPr lang="fr-CA" sz="1600" dirty="0">
                <a:solidFill>
                  <a:srgbClr val="000000"/>
                </a:solidFill>
              </a:rPr>
              <a:t>Entente de partenariat avec Vélo Québec et des regroupements locaux de </a:t>
            </a:r>
            <a:r>
              <a:rPr lang="fr-CA" sz="1600" dirty="0" err="1">
                <a:solidFill>
                  <a:srgbClr val="000000"/>
                </a:solidFill>
              </a:rPr>
              <a:t>QeF</a:t>
            </a:r>
            <a:r>
              <a:rPr lang="fr-CA" sz="1600" dirty="0">
                <a:solidFill>
                  <a:srgbClr val="000000"/>
                </a:solidFill>
              </a:rPr>
              <a:t> ( </a:t>
            </a:r>
            <a:r>
              <a:rPr lang="fr-CA" sz="1600" dirty="0" err="1">
                <a:solidFill>
                  <a:srgbClr val="000000"/>
                </a:solidFill>
              </a:rPr>
              <a:t>Shawi</a:t>
            </a:r>
            <a:r>
              <a:rPr lang="fr-CA" sz="1600" dirty="0">
                <a:solidFill>
                  <a:srgbClr val="000000"/>
                </a:solidFill>
              </a:rPr>
              <a:t> en forme, Maski en forme et TRAS )</a:t>
            </a:r>
          </a:p>
          <a:p>
            <a:r>
              <a:rPr lang="fr-CA" sz="1600" dirty="0">
                <a:solidFill>
                  <a:srgbClr val="000000"/>
                </a:solidFill>
              </a:rPr>
              <a:t>Mise en œuvre du programme Cycliste averti dans 9 classes de 6 écoles primaires. Ce sont 197 élèves qui ont reçu cette formation. Voici les écoles participantes :</a:t>
            </a:r>
          </a:p>
          <a:p>
            <a:pPr marL="0" indent="0">
              <a:buNone/>
            </a:pPr>
            <a:r>
              <a:rPr lang="fr-CA" sz="1600" b="1" dirty="0">
                <a:solidFill>
                  <a:srgbClr val="000000"/>
                </a:solidFill>
              </a:rPr>
              <a:t>Réalisation mai – juin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srgbClr val="000000"/>
                </a:solidFill>
              </a:rPr>
              <a:t>École Richelieu, Trois-Rivières ( 2 classes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srgbClr val="000000"/>
                </a:solidFill>
              </a:rPr>
              <a:t>École les Terrasses, Trois-Rivières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srgbClr val="000000"/>
                </a:solidFill>
              </a:rPr>
              <a:t>École des Bâtisseurs, Shawinigan ( 2 classes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srgbClr val="000000"/>
                </a:solidFill>
              </a:rPr>
              <a:t>École Sainte-Flore, Shawinigan (2 classes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srgbClr val="000000"/>
                </a:solidFill>
              </a:rPr>
              <a:t>École des Vallons, Saint-Paulin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1600" dirty="0">
                <a:solidFill>
                  <a:srgbClr val="000000"/>
                </a:solidFill>
              </a:rPr>
              <a:t>École Saint-Joseph, Shawinigan </a:t>
            </a:r>
          </a:p>
          <a:p>
            <a:endParaRPr lang="fr-CA" sz="16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AE22D0-7180-414E-B50A-D55738C47A0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146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323BF43-E106-4A89-9D02-878F7BD9C925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Suite Cycliste averti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58F8C0-97A5-4374-B7B9-D717864ED009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sz="1600" b="1" dirty="0">
                <a:solidFill>
                  <a:srgbClr val="000000"/>
                </a:solidFill>
              </a:rPr>
              <a:t>Recrutement et formation (2017-2018)</a:t>
            </a:r>
          </a:p>
          <a:p>
            <a:r>
              <a:rPr lang="fr-CA" sz="1600" dirty="0">
                <a:solidFill>
                  <a:srgbClr val="000000"/>
                </a:solidFill>
              </a:rPr>
              <a:t>École Notre-Dame-de-la-Joie, Saint-Barnabé ( 3 classes )</a:t>
            </a:r>
          </a:p>
          <a:p>
            <a:r>
              <a:rPr lang="fr-CA" sz="1600" dirty="0">
                <a:solidFill>
                  <a:srgbClr val="000000"/>
                </a:solidFill>
              </a:rPr>
              <a:t>École de la Petite-Rivière, Shawinigan ( 2 classes )</a:t>
            </a:r>
          </a:p>
          <a:p>
            <a:r>
              <a:rPr lang="fr-CA" sz="1600" dirty="0">
                <a:solidFill>
                  <a:srgbClr val="000000"/>
                </a:solidFill>
              </a:rPr>
              <a:t>École Richelieu, Trois-Rivières </a:t>
            </a:r>
          </a:p>
          <a:p>
            <a:r>
              <a:rPr lang="fr-CA" sz="1600" dirty="0">
                <a:solidFill>
                  <a:srgbClr val="000000"/>
                </a:solidFill>
              </a:rPr>
              <a:t>École Saint-Joseph, Shawinigan</a:t>
            </a:r>
          </a:p>
          <a:p>
            <a:r>
              <a:rPr lang="fr-CA" sz="1600" dirty="0">
                <a:solidFill>
                  <a:srgbClr val="000000"/>
                </a:solidFill>
              </a:rPr>
              <a:t>École des Bâtisseurs, Shawinigan ( 2 classes)</a:t>
            </a:r>
          </a:p>
          <a:p>
            <a:r>
              <a:rPr lang="fr-CA" sz="1600" dirty="0">
                <a:solidFill>
                  <a:srgbClr val="000000"/>
                </a:solidFill>
              </a:rPr>
              <a:t>École de la Tortue-des-Bois</a:t>
            </a:r>
          </a:p>
          <a:p>
            <a:r>
              <a:rPr lang="fr-CA" sz="1600" dirty="0">
                <a:solidFill>
                  <a:srgbClr val="000000"/>
                </a:solidFill>
              </a:rPr>
              <a:t>Formation de 7 instructeurs</a:t>
            </a:r>
          </a:p>
          <a:p>
            <a:pPr marL="0" indent="0">
              <a:buNone/>
            </a:pPr>
            <a:r>
              <a:rPr lang="fr-CA" sz="1600" dirty="0">
                <a:solidFill>
                  <a:srgbClr val="000000"/>
                </a:solidFill>
              </a:rPr>
              <a:t>Un nouveau né</a:t>
            </a:r>
          </a:p>
          <a:p>
            <a:r>
              <a:rPr lang="fr-CA" sz="1600" dirty="0">
                <a:solidFill>
                  <a:srgbClr val="000000"/>
                </a:solidFill>
              </a:rPr>
              <a:t>Cycliste en herbe, nouveau programme de l’URLSM en expérimentation dans deux camps de jour à l’été 2018, Yamachiche et Notre-Dame-du-Mont-Carmel.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176009-BFB8-4F25-9E17-EBDF73B484F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365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4F57CA3-4230-45F7-ADB6-FA44722190F7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19785165"/>
              </p:ext>
            </p:extLst>
          </p:nvPr>
        </p:nvGraphicFramePr>
        <p:xfrm>
          <a:off x="3551230" y="762000"/>
          <a:ext cx="7840670" cy="5291137"/>
        </p:xfrm>
        <a:graphic>
          <a:graphicData uri="http://schemas.openxmlformats.org/drawingml/2006/table">
            <a:tbl>
              <a:tblPr/>
              <a:tblGrid>
                <a:gridCol w="2436943">
                  <a:extLst>
                    <a:ext uri="{9D8B030D-6E8A-4147-A177-3AD203B41FA5}">
                      <a16:colId xmlns:a16="http://schemas.microsoft.com/office/drawing/2014/main" val="1603671452"/>
                    </a:ext>
                  </a:extLst>
                </a:gridCol>
                <a:gridCol w="1439139">
                  <a:extLst>
                    <a:ext uri="{9D8B030D-6E8A-4147-A177-3AD203B41FA5}">
                      <a16:colId xmlns:a16="http://schemas.microsoft.com/office/drawing/2014/main" val="2291135795"/>
                    </a:ext>
                  </a:extLst>
                </a:gridCol>
                <a:gridCol w="2098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702">
                  <a:extLst>
                    <a:ext uri="{9D8B030D-6E8A-4147-A177-3AD203B41FA5}">
                      <a16:colId xmlns:a16="http://schemas.microsoft.com/office/drawing/2014/main" val="2711257141"/>
                    </a:ext>
                  </a:extLst>
                </a:gridCol>
              </a:tblGrid>
              <a:tr h="14452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Territoires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Nombre de projets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2017-2018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Montant accordé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2017-2018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Excluant École active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Projet / Montant accordé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2016-2017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806965"/>
                  </a:ext>
                </a:extLst>
              </a:tr>
              <a:tr h="6574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Tuque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6 282 $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fr-CA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CA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 1 771 $</a:t>
                      </a:r>
                      <a:endParaRPr lang="fr-CA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8302"/>
                  </a:ext>
                </a:extLst>
              </a:tr>
              <a:tr h="5376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MRC de </a:t>
                      </a:r>
                      <a:r>
                        <a:rPr lang="fr-CA" sz="18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Mékinac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5 752 $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</a:t>
                      </a:r>
                      <a:r>
                        <a:rPr lang="fr-CA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 4 987 $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70970"/>
                  </a:ext>
                </a:extLst>
              </a:tr>
              <a:tr h="5222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MRC de Maskinongé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9 300 $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</a:t>
                      </a:r>
                      <a:r>
                        <a:rPr lang="fr-CA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 14 178 $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70850"/>
                  </a:ext>
                </a:extLst>
              </a:tr>
              <a:tr h="46196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Shawinigan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1 900 $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</a:t>
                      </a:r>
                      <a:r>
                        <a:rPr lang="fr-CA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 15 213 $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10175"/>
                  </a:ext>
                </a:extLst>
              </a:tr>
              <a:tr h="49156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MRC des Chenaux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fr-CA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2</a:t>
                      </a:r>
                      <a:r>
                        <a:rPr lang="fr-CA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948$</a:t>
                      </a:r>
                      <a:endParaRPr lang="fr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56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Trois-Rivières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2 740 $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</a:t>
                      </a:r>
                      <a:r>
                        <a:rPr lang="fr-CA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 11 005$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31165"/>
                  </a:ext>
                </a:extLst>
              </a:tr>
              <a:tr h="68336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25 974 $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 </a:t>
                      </a:r>
                      <a:r>
                        <a:rPr lang="fr-CA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</a:t>
                      </a:r>
                      <a:r>
                        <a:rPr lang="fr-CA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 50 102 $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91894"/>
                  </a:ext>
                </a:extLst>
              </a:tr>
            </a:tbl>
          </a:graphicData>
        </a:graphic>
      </p:graphicFrame>
      <p:sp>
        <p:nvSpPr>
          <p:cNvPr id="8" name="Control 3">
            <a:extLst>
              <a:ext uri="{FF2B5EF4-FFF2-40B4-BE49-F238E27FC236}">
                <a16:creationId xmlns:a16="http://schemas.microsoft.com/office/drawing/2014/main" id="{937D4D48-AD2D-4EC3-8F89-A0B56A07495A}"/>
              </a:ext>
            </a:extLst>
          </p:cNvPr>
          <p:cNvSpPr>
            <a:spLocks noChangeArrowheads="1" noChangeShapeType="1"/>
          </p:cNvSpPr>
          <p:nvPr>
            <p:custDataLst>
              <p:tags r:id="rId2"/>
            </p:custDataLst>
          </p:nvPr>
        </p:nvSpPr>
        <p:spPr bwMode="auto">
          <a:xfrm>
            <a:off x="2219324" y="4472232"/>
            <a:ext cx="8217877" cy="4784151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2" name="Rectangle 1"/>
          <p:cNvSpPr/>
          <p:nvPr>
            <p:custDataLst>
              <p:tags r:id="rId3"/>
            </p:custDataLst>
          </p:nvPr>
        </p:nvSpPr>
        <p:spPr>
          <a:xfrm>
            <a:off x="285463" y="1762443"/>
            <a:ext cx="29386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800" b="1" dirty="0">
                <a:solidFill>
                  <a:schemeClr val="bg1"/>
                </a:solidFill>
                <a:latin typeface="+mj-lt"/>
              </a:rPr>
              <a:t>Promotion de la pratique régulière d’activités physiques </a:t>
            </a:r>
          </a:p>
          <a:p>
            <a:pPr algn="ctr"/>
            <a:r>
              <a:rPr lang="fr-CA" sz="2800" b="1" dirty="0">
                <a:solidFill>
                  <a:schemeClr val="bg1"/>
                </a:solidFill>
                <a:latin typeface="+mj-lt"/>
              </a:rPr>
              <a:t> Kino-Québec / synthèse des projets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D5E8A69-2282-4841-BBEA-C278861491CF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6456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Accompagnement Projet ESPACES ( parc 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79019" y="2960115"/>
            <a:ext cx="9103231" cy="3259182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À noter que les démarches se veulent structurantes dans le sens de soutenir les communautés pour qu’elles se dotent d’une planification des parcs et espaces verts à l’échelle d’une MRC.</a:t>
            </a:r>
          </a:p>
          <a:p>
            <a:pPr lvl="0"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Cadre de référence pour le développement des parcs et espaces verts, MRC de Maskinongé ( 17 municipalités ) Réalisé</a:t>
            </a:r>
          </a:p>
          <a:p>
            <a:pPr lvl="0"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Cadre de référence pour le développement des parcs et espaces verts,  MRC de </a:t>
            </a:r>
            <a:r>
              <a:rPr lang="fr-CA" sz="1500" dirty="0" err="1">
                <a:solidFill>
                  <a:schemeClr val="tx1"/>
                </a:solidFill>
              </a:rPr>
              <a:t>Mékinac</a:t>
            </a:r>
            <a:r>
              <a:rPr lang="fr-CA" sz="1500" dirty="0">
                <a:solidFill>
                  <a:schemeClr val="tx1"/>
                </a:solidFill>
              </a:rPr>
              <a:t> ( 10 municipalités )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1500" dirty="0">
                <a:solidFill>
                  <a:schemeClr val="tx1"/>
                </a:solidFill>
              </a:rPr>
              <a:t>     En cours</a:t>
            </a:r>
          </a:p>
          <a:p>
            <a:pPr lvl="0"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Cadre de référence pour le développement des parcs et espaces verts,  MRC des Chenaux ( 10 municipalités )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fr-CA" sz="1500" dirty="0">
                <a:solidFill>
                  <a:schemeClr val="tx1"/>
                </a:solidFill>
              </a:rPr>
              <a:t>     En cours</a:t>
            </a:r>
          </a:p>
          <a:p>
            <a:pPr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Municipalités de Lac-aux-Sables et de Saint-Alexis-des-Monts ( démarche en cours)</a:t>
            </a:r>
          </a:p>
          <a:p>
            <a:pPr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Accompagnement en milieu scolaire: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CA" sz="1300" dirty="0">
                <a:solidFill>
                  <a:schemeClr val="tx1"/>
                </a:solidFill>
              </a:rPr>
              <a:t> École primaire </a:t>
            </a:r>
            <a:r>
              <a:rPr lang="fr-CA" sz="1300" dirty="0" err="1">
                <a:solidFill>
                  <a:schemeClr val="tx1"/>
                </a:solidFill>
              </a:rPr>
              <a:t>Rinfret</a:t>
            </a:r>
            <a:r>
              <a:rPr lang="fr-CA" sz="1300" dirty="0">
                <a:solidFill>
                  <a:schemeClr val="tx1"/>
                </a:solidFill>
              </a:rPr>
              <a:t> et école secondaire Chavigny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CA" sz="1300" dirty="0">
                <a:solidFill>
                  <a:schemeClr val="tx1"/>
                </a:solidFill>
              </a:rPr>
              <a:t>31 écoles sont incluses dans les démarches des 3 MRC</a:t>
            </a:r>
          </a:p>
          <a:p>
            <a:pPr lvl="0">
              <a:spcBef>
                <a:spcPts val="600"/>
              </a:spcBef>
            </a:pPr>
            <a:r>
              <a:rPr lang="fr-CA" sz="1500" dirty="0">
                <a:solidFill>
                  <a:schemeClr val="tx1"/>
                </a:solidFill>
              </a:rPr>
              <a:t> Participation au Consortium «  Infrastructure » du Regroupement des URLS</a:t>
            </a:r>
          </a:p>
          <a:p>
            <a:endParaRPr lang="fr-CA" sz="1600" dirty="0">
              <a:solidFill>
                <a:srgbClr val="000000"/>
              </a:solidFill>
            </a:endParaRPr>
          </a:p>
          <a:p>
            <a:endParaRPr lang="fr-CA" sz="16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52C1C-6F63-4EBD-854C-068058E2E9AA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2252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282C38-5B1A-409B-9950-8A8CB207B92E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Sécurité et intégrité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0535E7-54B7-4361-B96C-26DBC0089327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738507"/>
            <a:ext cx="9305224" cy="3554457"/>
          </a:xfrm>
        </p:spPr>
        <p:txBody>
          <a:bodyPr>
            <a:normAutofit/>
          </a:bodyPr>
          <a:lstStyle/>
          <a:p>
            <a:pPr lvl="0"/>
            <a:r>
              <a:rPr lang="fr-CA" sz="1600" dirty="0">
                <a:solidFill>
                  <a:srgbClr val="000000"/>
                </a:solidFill>
              </a:rPr>
              <a:t>Diffusion des outils de promotion de la sécurité et de l’intégrité du Ministère auprès des </a:t>
            </a:r>
            <a:r>
              <a:rPr lang="fr-CA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différents milieux</a:t>
            </a:r>
          </a:p>
          <a:p>
            <a:r>
              <a:rPr lang="fr-CA" sz="1600" dirty="0">
                <a:solidFill>
                  <a:srgbClr val="000000"/>
                </a:solidFill>
              </a:rPr>
              <a:t>Faire la promotion de l’adhésion des organismes de loisir et de sport de la région aux principes énoncés dans l’Avis sur l’éthique en loisir et en sport du Ministère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Avoir participé aux actions de communication sur la prévention et la gestion des commotions cérébrales dans le sport</a:t>
            </a:r>
          </a:p>
          <a:p>
            <a:r>
              <a:rPr lang="fr-CA" sz="1600" dirty="0">
                <a:solidFill>
                  <a:srgbClr val="000000"/>
                </a:solidFill>
              </a:rPr>
              <a:t>Agir comme répondant régional en matière de sécurité dans les aires de jeu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Faire la promotion de la prévention des abus et du harcèlement dans les loisirs et les sports par les moyens suivants: le bulletin Le Mensuel, le site Web, les rencontres avec les clubs sportifs, les associations sportives régionales et lors des rencontres avec les intervenants municipaux</a:t>
            </a:r>
          </a:p>
          <a:p>
            <a:r>
              <a:rPr lang="fr-CA" sz="1600" dirty="0">
                <a:solidFill>
                  <a:srgbClr val="000000"/>
                </a:solidFill>
              </a:rPr>
              <a:t>Participation et coordination du Consortium « Sécurité et intégrité » du Regroupement des URLS</a:t>
            </a:r>
          </a:p>
          <a:p>
            <a:pPr marL="0" indent="0">
              <a:buNone/>
            </a:pPr>
            <a:endParaRPr lang="fr-CA" sz="17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3F24D6-00E1-4D82-94D1-3E4FC9DA96D4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9149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282C38-5B1A-409B-9950-8A8CB207B92E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10153420" cy="1000978"/>
          </a:xfrm>
        </p:spPr>
        <p:txBody>
          <a:bodyPr>
            <a:noAutofit/>
          </a:bodyPr>
          <a:lstStyle/>
          <a:p>
            <a:r>
              <a:rPr lang="fr-CA" b="1" dirty="0"/>
              <a:t>Structures locales : nos liaisons locales / régionale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0535E7-54B7-4361-B96C-26DBC0089327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372153" y="2919494"/>
            <a:ext cx="8983489" cy="355445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Ville de la Tuque, 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La Tuque en forme et en santé, CIUSS MCQ et les organismes associés (communautaires, de loisir, de sport, d’activité physique, de plein air, milieu scolaire et petite enfance) / 4 rencontres et des suivis</a:t>
            </a:r>
          </a:p>
          <a:p>
            <a:pPr algn="just"/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Ville de Shawinigan, 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CIUSS MCQ, Commission scolaire de l’Énergie, Collège Shawinigan et les organismes associés ( communautaires, de loisir, de sport, d’activité physique, de plein air et petite enfance) / 9 rencontres  du Comité de la Politique cadre en activité physique et SHV et des suivis</a:t>
            </a:r>
          </a:p>
          <a:p>
            <a:pPr algn="just"/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MRC de </a:t>
            </a:r>
            <a:r>
              <a:rPr lang="fr-CA" sz="18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Mékinac</a:t>
            </a:r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Réseau en loisirs </a:t>
            </a:r>
            <a:r>
              <a:rPr lang="fr-CA" sz="18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Mékinac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, CIUSS MCQ et les organismes associés (communautaires, de loisir, de sport, d’activité physique, de plein air, milieu scolaire et petite enfance) / 9 rencontres  des suivis</a:t>
            </a:r>
          </a:p>
          <a:p>
            <a:pPr algn="just"/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MRC des Chenaux, 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Réseau en loisirs des Chenaux, CIUSS MCQ et les organismes associés (communautaires, de loisir, de sport, d’activité physique, de plein air, milieu scolaire et petite enfance) / 5 rencontres et des suivis</a:t>
            </a:r>
          </a:p>
          <a:p>
            <a:pPr algn="just"/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MRC de Maskinongé, 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Corporation de développement communautaire, Maski en forme, CIUSS MCQ et les organismes associés (communautaires, de loisir, de sport, d’activité physique, de plein air, milieu scolaire et petite enfance) / 12 rencontres et des suivis</a:t>
            </a:r>
          </a:p>
          <a:p>
            <a:pPr algn="just"/>
            <a:r>
              <a:rPr lang="fr-CA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Trois-Rivières </a:t>
            </a:r>
            <a:r>
              <a:rPr lang="fr-CA" sz="1800" dirty="0">
                <a:solidFill>
                  <a:schemeClr val="tx1"/>
                </a:solidFill>
                <a:cs typeface="Times New Roman" panose="02020603050405020304" pitchFamily="18" charset="0"/>
              </a:rPr>
              <a:t>en action et en santé, Ville de Trois-Rivières, CIUSS MCQ et les organismes associés (communautaires, de loisir, de sport, d’activité physique, de plein air, milieu scolaire et petite enfance) / 6 rencontres et des suivis</a:t>
            </a:r>
          </a:p>
          <a:p>
            <a:pPr marL="0" indent="0">
              <a:buNone/>
            </a:pPr>
            <a:endParaRPr lang="fr-CA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CA" sz="1800" dirty="0"/>
          </a:p>
          <a:p>
            <a:pPr marL="0" indent="0">
              <a:buNone/>
            </a:pPr>
            <a:endParaRPr lang="fr-CA" sz="17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826D6F-83B5-40FD-8EB3-4879F2945F5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1279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La mobilisation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7D1D3F-388E-4595-B5AC-FF6C14F71F92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79019" y="3265551"/>
            <a:ext cx="8983489" cy="5010150"/>
          </a:xfrm>
        </p:spPr>
        <p:txBody>
          <a:bodyPr>
            <a:normAutofit/>
          </a:bodyPr>
          <a:lstStyle/>
          <a:p>
            <a:r>
              <a:rPr lang="fr-CA" sz="1400" b="1" dirty="0">
                <a:solidFill>
                  <a:schemeClr val="tx1"/>
                </a:solidFill>
              </a:rPr>
              <a:t>Soutien à la mise en œuvre des cadres de référence sur la qualité de vie des MRC de Maskinongé, de </a:t>
            </a:r>
            <a:r>
              <a:rPr lang="fr-CA" sz="1400" b="1" dirty="0" err="1">
                <a:solidFill>
                  <a:schemeClr val="tx1"/>
                </a:solidFill>
              </a:rPr>
              <a:t>Mékinac</a:t>
            </a:r>
            <a:r>
              <a:rPr lang="fr-CA" sz="1400" b="1" dirty="0">
                <a:solidFill>
                  <a:schemeClr val="tx1"/>
                </a:solidFill>
              </a:rPr>
              <a:t> et des Chenaux qui abordent les aspects suivants :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Le transport actif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La saine alimentation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L’aménagement du territoire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L’activité physique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Les communications</a:t>
            </a:r>
          </a:p>
          <a:p>
            <a:r>
              <a:rPr lang="fr-CA" sz="1400" dirty="0">
                <a:solidFill>
                  <a:schemeClr val="tx1"/>
                </a:solidFill>
              </a:rPr>
              <a:t>À noter que l’expérience de la MRC de Maskinongé fait l’objet d’une étude de cas sur les bonnes pratiques, de la part de l’Institut national de santé publique du Québec</a:t>
            </a:r>
          </a:p>
          <a:p>
            <a:r>
              <a:rPr lang="fr-CA" sz="1400" dirty="0">
                <a:solidFill>
                  <a:schemeClr val="tx1"/>
                </a:solidFill>
              </a:rPr>
              <a:t>Un précédent au Québec; les cadres de référence en saine alimentation des MRC de Maskinongé et de </a:t>
            </a:r>
            <a:r>
              <a:rPr lang="fr-CA" sz="1400" dirty="0" err="1">
                <a:solidFill>
                  <a:schemeClr val="tx1"/>
                </a:solidFill>
              </a:rPr>
              <a:t>Mékinac</a:t>
            </a:r>
            <a:r>
              <a:rPr lang="fr-CA" sz="1400" dirty="0">
                <a:solidFill>
                  <a:schemeClr val="tx1"/>
                </a:solidFill>
              </a:rPr>
              <a:t> ayant trait aux camps de jour, aux évènements, aux infrastructures et organismes de loisir et de sport</a:t>
            </a:r>
          </a:p>
          <a:p>
            <a:r>
              <a:rPr lang="fr-CA" sz="1400" dirty="0">
                <a:solidFill>
                  <a:schemeClr val="tx1"/>
                </a:solidFill>
              </a:rPr>
              <a:t>Participation à la nouvelle Politique-cadre de l’activité physique et de saines habitudes de vie à Shawinigan</a:t>
            </a:r>
          </a:p>
          <a:p>
            <a:r>
              <a:rPr lang="fr-CA" sz="1400" dirty="0">
                <a:solidFill>
                  <a:schemeClr val="tx1"/>
                </a:solidFill>
              </a:rPr>
              <a:t>Participation au comité-aviseur des saines habitudes de vie / Com. scolaire de l’Énergie</a:t>
            </a: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  <a:p>
            <a:endParaRPr lang="fr-CA" sz="1300" dirty="0">
              <a:solidFill>
                <a:srgbClr val="000000"/>
              </a:solidFill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A7A9FBC-F9AC-466A-88B3-98E4269D0C73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5120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7740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Jeu actif / Jouer pour Jouer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651887"/>
            <a:ext cx="8983489" cy="3554457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CA" sz="1500" b="1" dirty="0">
                <a:solidFill>
                  <a:srgbClr val="000000"/>
                </a:solidFill>
              </a:rPr>
              <a:t>Sensibilisation et déploiement du programme Jouer pour Jouer </a:t>
            </a:r>
            <a:r>
              <a:rPr lang="fr-CA" sz="1500" dirty="0">
                <a:solidFill>
                  <a:srgbClr val="000000"/>
                </a:solidFill>
              </a:rPr>
              <a:t>( jeu actif ) dans les 6 territoires de la Mauricie 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Shawinigan : implication financière de la ville 20 000 $, partenariat du CIUSSS MCQ dans la mise en œuvre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Programme configuré en fonction des réalités du milieu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Milieux ruraux : implication municipale, diversification de l’offre d’activité, implication des parents et bénévoles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1 463  jeunes de 6 à 12 ans en 2017-2018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Disciplines : tennis, baseball, soccer, patinage de vitesse, pound power et multisport.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Ajout d’interventions en 2018 à La Tuque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1500" dirty="0">
                <a:solidFill>
                  <a:srgbClr val="000000"/>
                </a:solidFill>
              </a:rPr>
              <a:t>Ajout, été 2018 d’un Jouer pour Jouer en canot rabaska à La Tuque, Shawinigan et Trois-Rivières</a:t>
            </a:r>
          </a:p>
          <a:p>
            <a:endParaRPr lang="fr-CA" sz="1500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277DDE3-2DA9-4708-AEE2-F3A73E63253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2920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A6B25F-A3A7-4DB8-BAE8-D26FDC5264E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b="1" dirty="0"/>
              <a:t>Jouer pour Jouer / 1463 jeunes actifs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C18C8F5-5603-4AF0-8E7D-08922B809C69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71055299"/>
              </p:ext>
            </p:extLst>
          </p:nvPr>
        </p:nvGraphicFramePr>
        <p:xfrm>
          <a:off x="3622430" y="778643"/>
          <a:ext cx="7178186" cy="5297207"/>
        </p:xfrm>
        <a:graphic>
          <a:graphicData uri="http://schemas.openxmlformats.org/drawingml/2006/table">
            <a:tbl>
              <a:tblPr/>
              <a:tblGrid>
                <a:gridCol w="1986866">
                  <a:extLst>
                    <a:ext uri="{9D8B030D-6E8A-4147-A177-3AD203B41FA5}">
                      <a16:colId xmlns:a16="http://schemas.microsoft.com/office/drawing/2014/main" val="146030392"/>
                    </a:ext>
                  </a:extLst>
                </a:gridCol>
                <a:gridCol w="1986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4454">
                  <a:extLst>
                    <a:ext uri="{9D8B030D-6E8A-4147-A177-3AD203B41FA5}">
                      <a16:colId xmlns:a16="http://schemas.microsoft.com/office/drawing/2014/main" val="379876383"/>
                    </a:ext>
                  </a:extLst>
                </a:gridCol>
              </a:tblGrid>
              <a:tr h="97143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Villes / MRC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de participants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Affectation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financière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78229"/>
                  </a:ext>
                </a:extLst>
              </a:tr>
              <a:tr h="5918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Trois-Rivières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98883"/>
                  </a:ext>
                </a:extLst>
              </a:tr>
              <a:tr h="5918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Shawinigan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8 500 $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860158"/>
                  </a:ext>
                </a:extLst>
              </a:tr>
              <a:tr h="5918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MRC des Chenaux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1 890 $</a:t>
                      </a:r>
                      <a:endParaRPr lang="fr-CA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210659"/>
                  </a:ext>
                </a:extLst>
              </a:tr>
              <a:tr h="5918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MRC de </a:t>
                      </a:r>
                      <a:r>
                        <a:rPr lang="fr-CA" sz="20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Mékinac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11 900 $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58176"/>
                  </a:ext>
                </a:extLst>
              </a:tr>
              <a:tr h="5918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Tuque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0" lang="fr-CA" sz="2000" b="0" i="0" u="none" strike="noStrike" kern="14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2 002 $ 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93832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MRC de Maskinongé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24 891 $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00763"/>
                  </a:ext>
                </a:extLst>
              </a:tr>
              <a:tr h="5918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1463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54 118 $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51915"/>
                  </a:ext>
                </a:extLst>
              </a:tr>
            </a:tbl>
          </a:graphicData>
        </a:graphic>
      </p:graphicFrame>
      <p:sp>
        <p:nvSpPr>
          <p:cNvPr id="6" name="Control 1">
            <a:extLst>
              <a:ext uri="{FF2B5EF4-FFF2-40B4-BE49-F238E27FC236}">
                <a16:creationId xmlns:a16="http://schemas.microsoft.com/office/drawing/2014/main" id="{97542A4A-0671-4E56-B115-13714AB4D278}"/>
              </a:ext>
            </a:extLst>
          </p:cNvPr>
          <p:cNvSpPr>
            <a:spLocks noChangeArrowheads="1" noChangeShapeType="1"/>
          </p:cNvSpPr>
          <p:nvPr>
            <p:custDataLst>
              <p:tags r:id="rId3"/>
            </p:custDataLst>
          </p:nvPr>
        </p:nvSpPr>
        <p:spPr bwMode="auto">
          <a:xfrm>
            <a:off x="2253762" y="3820762"/>
            <a:ext cx="7874976" cy="4842121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1055A6B-A021-4B71-A709-BB0E140D923A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617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Les 6 domaines d’intervention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rgbClr val="000000"/>
                </a:solidFill>
              </a:rPr>
              <a:t>Mandat du ministère de l’Éducation et de l’enseignement supérieur ( MEES )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Mandat du MEES, volet loisir des personnes handicapées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Loisir culturel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Saines habitudes de vie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Communication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Vie démocratique</a:t>
            </a:r>
          </a:p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1A5C11-CADB-4D4B-9992-E6D558768EDE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1638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14325" y="2795242"/>
            <a:ext cx="2752725" cy="105285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CA" b="1" dirty="0"/>
              <a:t>Ententes de partenariat</a:t>
            </a:r>
            <a:br>
              <a:rPr lang="fr-CA" b="1" dirty="0"/>
            </a:br>
            <a:r>
              <a:rPr lang="fr-CA" b="1" dirty="0"/>
              <a:t> sport, loisir, plein air et activité physique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C60E77A-FF2D-4B0C-B375-16004D700244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756976"/>
              </p:ext>
            </p:extLst>
          </p:nvPr>
        </p:nvGraphicFramePr>
        <p:xfrm>
          <a:off x="3520587" y="756139"/>
          <a:ext cx="7320329" cy="5345722"/>
        </p:xfrm>
        <a:graphic>
          <a:graphicData uri="http://schemas.openxmlformats.org/drawingml/2006/table">
            <a:tbl>
              <a:tblPr/>
              <a:tblGrid>
                <a:gridCol w="2619769">
                  <a:extLst>
                    <a:ext uri="{9D8B030D-6E8A-4147-A177-3AD203B41FA5}">
                      <a16:colId xmlns:a16="http://schemas.microsoft.com/office/drawing/2014/main" val="1603671452"/>
                    </a:ext>
                  </a:extLst>
                </a:gridCol>
                <a:gridCol w="1547108">
                  <a:extLst>
                    <a:ext uri="{9D8B030D-6E8A-4147-A177-3AD203B41FA5}">
                      <a16:colId xmlns:a16="http://schemas.microsoft.com/office/drawing/2014/main" val="2291135795"/>
                    </a:ext>
                  </a:extLst>
                </a:gridCol>
                <a:gridCol w="1576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726">
                  <a:extLst>
                    <a:ext uri="{9D8B030D-6E8A-4147-A177-3AD203B41FA5}">
                      <a16:colId xmlns:a16="http://schemas.microsoft.com/office/drawing/2014/main" val="714721771"/>
                    </a:ext>
                  </a:extLst>
                </a:gridCol>
              </a:tblGrid>
              <a:tr h="165188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Territoires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Nombre d’entente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2017-2018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Montant accordé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2017-2018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Contribution ville / MRC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806965"/>
                  </a:ext>
                </a:extLst>
              </a:tr>
              <a:tr h="71413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Tuque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23 978 $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5 600 $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8302"/>
                  </a:ext>
                </a:extLst>
              </a:tr>
              <a:tr h="58399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MRC de </a:t>
                      </a:r>
                      <a:r>
                        <a:rPr lang="fr-CA" sz="18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Mékinac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33 500 $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3 000 $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70970"/>
                  </a:ext>
                </a:extLst>
              </a:tr>
              <a:tr h="56731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MRC de Maskinongé</a:t>
                      </a:r>
                      <a:endParaRPr lang="fr-CA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16 643 $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9 000 $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70850"/>
                  </a:ext>
                </a:extLst>
              </a:tr>
              <a:tr h="55217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Shawinigan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11 800 $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20 000 $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via Jouer pour jouer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10175"/>
                  </a:ext>
                </a:extLst>
              </a:tr>
              <a:tr h="53394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MRC des Chenaux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5 088 $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2 544 $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2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1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fr-CA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CA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91 009 $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CA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91894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0745FBB-556C-4320-A18D-F401E1B2484E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7616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63E60E4-C25A-449E-B2A9-AE7EE7A5F67D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pPr lvl="0"/>
            <a:r>
              <a:rPr lang="fr-CA" b="1" dirty="0"/>
              <a:t>Tourisme sportif et de loisir / Trois-Rivières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DB2282-08DC-4DC9-9D2A-1434AF230937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77129" y="2643463"/>
            <a:ext cx="10808206" cy="35363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altLang="fr-FR" sz="1500" b="1" dirty="0">
                <a:solidFill>
                  <a:schemeClr val="tx1"/>
                </a:solidFill>
                <a:latin typeface="Calibri" panose="020F0502020204030204" pitchFamily="34" charset="0"/>
              </a:rPr>
              <a:t>Partenariat avec la ville de Trois-Rivières et le CREEM par lequel un soutien financier est apporté à 11 organismes promoteurs d’évènements</a:t>
            </a:r>
          </a:p>
          <a:p>
            <a:r>
              <a:rPr lang="fr-CA" sz="1200" dirty="0">
                <a:solidFill>
                  <a:schemeClr val="tx1"/>
                </a:solidFill>
              </a:rPr>
              <a:t>Club Multi voile : première étape de voile</a:t>
            </a:r>
          </a:p>
          <a:p>
            <a:r>
              <a:rPr lang="fr-CA" sz="1200" dirty="0">
                <a:solidFill>
                  <a:schemeClr val="tx1"/>
                </a:solidFill>
              </a:rPr>
              <a:t>Club de patinage de vitesse : sélection nationale junior #2</a:t>
            </a:r>
          </a:p>
          <a:p>
            <a:r>
              <a:rPr lang="fr-CA" sz="1200" dirty="0" err="1">
                <a:solidFill>
                  <a:schemeClr val="tx1"/>
                </a:solidFill>
              </a:rPr>
              <a:t>Spotera</a:t>
            </a:r>
            <a:r>
              <a:rPr lang="fr-CA" sz="1200" dirty="0">
                <a:solidFill>
                  <a:schemeClr val="tx1"/>
                </a:solidFill>
              </a:rPr>
              <a:t> : </a:t>
            </a:r>
            <a:r>
              <a:rPr lang="fr-CA" sz="1200" dirty="0" err="1">
                <a:solidFill>
                  <a:schemeClr val="tx1"/>
                </a:solidFill>
              </a:rPr>
              <a:t>Karken</a:t>
            </a:r>
            <a:r>
              <a:rPr lang="fr-CA" sz="1200" dirty="0">
                <a:solidFill>
                  <a:schemeClr val="tx1"/>
                </a:solidFill>
              </a:rPr>
              <a:t> Marathon </a:t>
            </a:r>
            <a:r>
              <a:rPr lang="fr-CA" sz="1200" dirty="0" err="1">
                <a:solidFill>
                  <a:schemeClr val="tx1"/>
                </a:solidFill>
              </a:rPr>
              <a:t>Serie</a:t>
            </a:r>
            <a:r>
              <a:rPr lang="fr-CA" sz="1200" dirty="0">
                <a:solidFill>
                  <a:schemeClr val="tx1"/>
                </a:solidFill>
              </a:rPr>
              <a:t> Trois-Rivières</a:t>
            </a:r>
          </a:p>
          <a:p>
            <a:r>
              <a:rPr lang="fr-CA" sz="1200" dirty="0">
                <a:solidFill>
                  <a:schemeClr val="tx1"/>
                </a:solidFill>
              </a:rPr>
              <a:t>Club de karaté </a:t>
            </a:r>
            <a:r>
              <a:rPr lang="fr-CA" sz="1200" dirty="0" err="1">
                <a:solidFill>
                  <a:schemeClr val="tx1"/>
                </a:solidFill>
              </a:rPr>
              <a:t>Shito</a:t>
            </a:r>
            <a:r>
              <a:rPr lang="fr-CA" sz="1200" dirty="0">
                <a:solidFill>
                  <a:schemeClr val="tx1"/>
                </a:solidFill>
              </a:rPr>
              <a:t>-Kai ( André Pronovost ) : Séminaire avec Guido </a:t>
            </a:r>
            <a:r>
              <a:rPr lang="fr-CA" sz="1200" dirty="0" err="1">
                <a:solidFill>
                  <a:schemeClr val="tx1"/>
                </a:solidFill>
              </a:rPr>
              <a:t>Abdalla</a:t>
            </a:r>
            <a:r>
              <a:rPr lang="fr-CA" sz="1200" dirty="0">
                <a:solidFill>
                  <a:schemeClr val="tx1"/>
                </a:solidFill>
              </a:rPr>
              <a:t> ( karaté )</a:t>
            </a:r>
          </a:p>
          <a:p>
            <a:r>
              <a:rPr lang="fr-CA" sz="1200" dirty="0">
                <a:solidFill>
                  <a:schemeClr val="tx1"/>
                </a:solidFill>
              </a:rPr>
              <a:t>Association mineure de baseball  Pointe-du-Lac : </a:t>
            </a:r>
            <a:r>
              <a:rPr lang="fr-CA" sz="1200" dirty="0" err="1">
                <a:solidFill>
                  <a:schemeClr val="tx1"/>
                </a:solidFill>
              </a:rPr>
              <a:t>Championat</a:t>
            </a:r>
            <a:r>
              <a:rPr lang="fr-CA" sz="1200" dirty="0">
                <a:solidFill>
                  <a:schemeClr val="tx1"/>
                </a:solidFill>
              </a:rPr>
              <a:t> provincial </a:t>
            </a:r>
            <a:r>
              <a:rPr lang="fr-CA" sz="1200" dirty="0" err="1">
                <a:solidFill>
                  <a:schemeClr val="tx1"/>
                </a:solidFill>
              </a:rPr>
              <a:t>Pee</a:t>
            </a:r>
            <a:r>
              <a:rPr lang="fr-CA" sz="1200" dirty="0">
                <a:solidFill>
                  <a:schemeClr val="tx1"/>
                </a:solidFill>
              </a:rPr>
              <a:t> </a:t>
            </a:r>
            <a:r>
              <a:rPr lang="fr-CA" sz="1200" dirty="0" err="1">
                <a:solidFill>
                  <a:schemeClr val="tx1"/>
                </a:solidFill>
              </a:rPr>
              <a:t>Wee</a:t>
            </a:r>
            <a:r>
              <a:rPr lang="fr-CA" sz="1200" dirty="0">
                <a:solidFill>
                  <a:schemeClr val="tx1"/>
                </a:solidFill>
              </a:rPr>
              <a:t> AA</a:t>
            </a:r>
          </a:p>
          <a:p>
            <a:r>
              <a:rPr lang="fr-CA" sz="1200" dirty="0">
                <a:solidFill>
                  <a:schemeClr val="tx1"/>
                </a:solidFill>
              </a:rPr>
              <a:t>Complexe sportif Alphonse-Desjardins : Tournoi provincial </a:t>
            </a:r>
            <a:r>
              <a:rPr lang="fr-CA" sz="1200" dirty="0" err="1">
                <a:solidFill>
                  <a:schemeClr val="tx1"/>
                </a:solidFill>
              </a:rPr>
              <a:t>Dek</a:t>
            </a:r>
            <a:r>
              <a:rPr lang="fr-CA" sz="1200" dirty="0">
                <a:solidFill>
                  <a:schemeClr val="tx1"/>
                </a:solidFill>
              </a:rPr>
              <a:t> Hockey</a:t>
            </a:r>
          </a:p>
          <a:p>
            <a:r>
              <a:rPr lang="fr-CA" sz="1200" dirty="0">
                <a:solidFill>
                  <a:schemeClr val="tx1"/>
                </a:solidFill>
              </a:rPr>
              <a:t>Club de curling junior : Tournoi juvénile André Ferland</a:t>
            </a:r>
          </a:p>
          <a:p>
            <a:r>
              <a:rPr lang="fr-CA" sz="1200" dirty="0">
                <a:solidFill>
                  <a:schemeClr val="tx1"/>
                </a:solidFill>
              </a:rPr>
              <a:t>École secondaire Chavigny : Championnat provincial scolaire Volley-ball</a:t>
            </a:r>
          </a:p>
          <a:p>
            <a:r>
              <a:rPr lang="fr-CA" sz="1200" dirty="0">
                <a:solidFill>
                  <a:schemeClr val="tx1"/>
                </a:solidFill>
              </a:rPr>
              <a:t>Séminaire Saint-Joseph : Championnat provincial scolaire Futsal  cadet</a:t>
            </a:r>
          </a:p>
          <a:p>
            <a:r>
              <a:rPr lang="fr-CA" sz="1200" dirty="0">
                <a:solidFill>
                  <a:schemeClr val="tx1"/>
                </a:solidFill>
              </a:rPr>
              <a:t>Académie les Estacades : Championnat provincial scolaire Futsal cadet</a:t>
            </a:r>
          </a:p>
          <a:p>
            <a:r>
              <a:rPr lang="fr-CA" sz="1200" dirty="0">
                <a:solidFill>
                  <a:schemeClr val="tx1"/>
                </a:solidFill>
              </a:rPr>
              <a:t>École secondaire des Pionniers : Championnat provincial scolaire Futsal benjamin</a:t>
            </a:r>
          </a:p>
          <a:p>
            <a:pPr marL="0" indent="0">
              <a:buNone/>
            </a:pPr>
            <a:endParaRPr lang="fr-CA" sz="10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1C97F3-713C-45E4-9934-182BA27D9C6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8236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63E60E4-C25A-449E-B2A9-AE7EE7A5F67D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96519"/>
            <a:ext cx="8983489" cy="1000978"/>
          </a:xfrm>
        </p:spPr>
        <p:txBody>
          <a:bodyPr>
            <a:normAutofit/>
          </a:bodyPr>
          <a:lstStyle/>
          <a:p>
            <a:pPr lvl="0"/>
            <a:r>
              <a:rPr lang="fr-CA" b="1" dirty="0"/>
              <a:t>Tourisme sportif et de loisir / Shawinigan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DB2282-08DC-4DC9-9D2A-1434AF230937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79019" y="2213938"/>
            <a:ext cx="10751056" cy="3885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altLang="fr-FR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Partenariat avec la ville de Shawinigan, le Collège Shawinigan, la Commission scolaire de l’Énergie par lequel un soutien financier est apporté à 7 organismes promoteurs d’évènements</a:t>
            </a:r>
            <a:endParaRPr lang="fr-CA" sz="1400" dirty="0">
              <a:solidFill>
                <a:schemeClr val="tx1"/>
              </a:solidFill>
            </a:endParaRPr>
          </a:p>
          <a:p>
            <a:r>
              <a:rPr lang="fr-CA" sz="1400" dirty="0">
                <a:solidFill>
                  <a:schemeClr val="tx1"/>
                </a:solidFill>
              </a:rPr>
              <a:t>Sports VM : Tournoi de badminton Black night Les Montagnards</a:t>
            </a:r>
          </a:p>
          <a:p>
            <a:r>
              <a:rPr lang="fr-CA" sz="1400" dirty="0">
                <a:solidFill>
                  <a:schemeClr val="tx1"/>
                </a:solidFill>
              </a:rPr>
              <a:t>École secondaire Val Mauricie : Championnat scolaire Badminton</a:t>
            </a:r>
          </a:p>
          <a:p>
            <a:r>
              <a:rPr lang="fr-CA" sz="1400" dirty="0">
                <a:solidFill>
                  <a:schemeClr val="tx1"/>
                </a:solidFill>
              </a:rPr>
              <a:t>École secondaire des Chutes : Championnat scolaire Basketball</a:t>
            </a:r>
          </a:p>
          <a:p>
            <a:r>
              <a:rPr lang="fr-CA" sz="1400" dirty="0">
                <a:solidFill>
                  <a:schemeClr val="tx1"/>
                </a:solidFill>
              </a:rPr>
              <a:t>Club de canotage de Shawinigan : Coupe Canada canoë Kayak</a:t>
            </a:r>
          </a:p>
          <a:p>
            <a:r>
              <a:rPr lang="fr-CA" sz="1400" dirty="0">
                <a:solidFill>
                  <a:schemeClr val="tx1"/>
                </a:solidFill>
              </a:rPr>
              <a:t>Club de natation ICI : Championnat provincial eau libre</a:t>
            </a:r>
          </a:p>
          <a:p>
            <a:r>
              <a:rPr lang="fr-CA" sz="1400" dirty="0">
                <a:solidFill>
                  <a:schemeClr val="tx1"/>
                </a:solidFill>
              </a:rPr>
              <a:t>Club sénior Baseball : Repêchage de la ligue de baseball majeur du Québec</a:t>
            </a:r>
          </a:p>
          <a:p>
            <a:r>
              <a:rPr lang="fr-CA" sz="1400" dirty="0">
                <a:solidFill>
                  <a:schemeClr val="tx1"/>
                </a:solidFill>
              </a:rPr>
              <a:t>Club de curling de Grand-Mère : Championnat canadien de curling junior</a:t>
            </a:r>
          </a:p>
          <a:p>
            <a:endParaRPr lang="fr-CA" sz="10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2D2CFB-651B-46B4-8D93-D85BE7714A4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9066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63E60E4-C25A-449E-B2A9-AE7EE7A5F67D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10258928" cy="1000978"/>
          </a:xfrm>
        </p:spPr>
        <p:txBody>
          <a:bodyPr>
            <a:noAutofit/>
          </a:bodyPr>
          <a:lstStyle/>
          <a:p>
            <a:pPr lvl="0"/>
            <a:r>
              <a:rPr lang="fr-CA" b="1" dirty="0"/>
              <a:t>Mandat du MEES, </a:t>
            </a:r>
            <a:br>
              <a:rPr lang="fr-CA" b="1" dirty="0"/>
            </a:br>
            <a:r>
              <a:rPr lang="fr-CA" b="1" dirty="0"/>
              <a:t>volet loisir des personnes handicapées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DB2282-08DC-4DC9-9D2A-1434AF230937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663813"/>
            <a:ext cx="8983489" cy="3554457"/>
          </a:xfrm>
        </p:spPr>
        <p:txBody>
          <a:bodyPr>
            <a:normAutofit/>
          </a:bodyPr>
          <a:lstStyle/>
          <a:p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Programme d’accompagnement : 14 organismes et municipalités soutenus financièrement, 46 414 $</a:t>
            </a:r>
          </a:p>
          <a:p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Entente de partenariat avec 6 organismes sportifs, 14 organismes en loisir et sport, soutien de 32 185 $</a:t>
            </a:r>
          </a:p>
          <a:p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Programme de la vignette d’accompagnement touristique et de loisir (VATL) /  73 organisation partenaires et plus de 1 100 participants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Accompagnement formatif continu, rencontres de municipalités et d’organismes afin de travailler à l’intégration des personnes handicapées dans les clubs sportifs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Participation aux rencontres de consultation sur le plan d’action à l’égard des personnes handicapées des 2 villes ( Trois-Rivières et Shawinigan )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Promotion de la formation à tous les clubs sportifs qui accueillent des personnes handicapées, aux municipalités et villes qui font une demande d’aide financière dans le programme d’accompagnement et aux organismes de personnes handicapées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Entente de collaboration avec le Collège Laflèche pour la formation en accompagnement</a:t>
            </a:r>
          </a:p>
          <a:p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Soutien à la réalisation de Destination loisir 2020 à Shawinigan 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Promotion du Cadre de référence d’intégration en loisir des personnes handicapées dans les camps de jour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Soutien au développement du plein air accessible aux personnes handicapées, guides de plein air accessible 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Soutenir des initiatives régionales et locales d’accessibilité au plein air; entente de partenariat / 3 organismes</a:t>
            </a:r>
          </a:p>
          <a:p>
            <a:pPr lvl="0"/>
            <a:r>
              <a:rPr lang="fr-CA" sz="1000" dirty="0">
                <a:solidFill>
                  <a:schemeClr val="tx1"/>
                </a:solidFill>
                <a:cs typeface="Times New Roman" panose="02020603050405020304" pitchFamily="18" charset="0"/>
              </a:rPr>
              <a:t>Coordination de la délégation  à l’événement Destination loisir 2018 à Baie-Comeau, 30 participants</a:t>
            </a:r>
            <a:endParaRPr lang="fr-CA" sz="1000" dirty="0">
              <a:solidFill>
                <a:schemeClr val="tx1"/>
              </a:solidFill>
            </a:endParaRPr>
          </a:p>
          <a:p>
            <a:endParaRPr lang="fr-CA" sz="10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1BA185-89B4-42B8-B1BF-EABC5852DAD1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8185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Loisir culturel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fr-CA" sz="1400" dirty="0">
                <a:solidFill>
                  <a:schemeClr val="tx1"/>
                </a:solidFill>
              </a:rPr>
              <a:t>Disciplines de loisir culturel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Soutien aux écoles secondaires: 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Court-métrage : 6 écoles ( 60 participants )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Improvisation : 13 écoles ( 153 participants )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Soutien aux villes et MRC: 1 000 $ par territoire ( démarche en cours)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Soutien aux échecs : École </a:t>
            </a:r>
            <a:r>
              <a:rPr lang="fr-CA" sz="1400" dirty="0" err="1">
                <a:solidFill>
                  <a:schemeClr val="tx1"/>
                </a:solidFill>
              </a:rPr>
              <a:t>Beau-Soleil</a:t>
            </a:r>
            <a:r>
              <a:rPr lang="fr-CA" sz="1400" dirty="0">
                <a:solidFill>
                  <a:schemeClr val="tx1"/>
                </a:solidFill>
              </a:rPr>
              <a:t> ( 41 participants ) et École primaire de Louiseville ( 49 participants )</a:t>
            </a:r>
          </a:p>
          <a:p>
            <a:r>
              <a:rPr lang="fr-CA" sz="1400" dirty="0">
                <a:solidFill>
                  <a:schemeClr val="tx1"/>
                </a:solidFill>
              </a:rPr>
              <a:t>Secondaire en spectacle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Soutien aux finales locales : 14 écoles et 525 participants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Coordination des finales régionales :  136 participants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Délégation au rendez-vous panquébécois : 69 participants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Formation en animation de spectacle :  19 participants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Coordination de la Table des intervenants culturels en milieu scolaire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23B3F8-394D-4303-94BB-F6BA8CE8458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1981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7374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Loisir culturel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86023" y="2204793"/>
            <a:ext cx="8983489" cy="3407573"/>
          </a:xfrm>
        </p:spPr>
        <p:txBody>
          <a:bodyPr>
            <a:normAutofit/>
          </a:bodyPr>
          <a:lstStyle/>
          <a:p>
            <a:pPr lvl="0"/>
            <a:r>
              <a:rPr lang="fr-CA" dirty="0">
                <a:solidFill>
                  <a:srgbClr val="000000"/>
                </a:solidFill>
              </a:rPr>
              <a:t>Participation au sein du Comité culturel de la Commission scolaire de l’Énergie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Gestion du Fonds pour la promotion de la culture de la Commission scolaire de l’Énergie, en collaboration avec le Comité culturel.  En 2017-2018 ( 16 projets culturels )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Entente de partenariat avec le ministère de la Culture et des Communications dans le cadre du programme d’aide aux initiatives de partenariat / volet 12-30 ans</a:t>
            </a:r>
          </a:p>
          <a:p>
            <a:pPr lvl="0"/>
            <a:r>
              <a:rPr lang="fr-CA" dirty="0">
                <a:solidFill>
                  <a:srgbClr val="000000"/>
                </a:solidFill>
              </a:rPr>
              <a:t>Participation au sein du comité du Continuum des arts de Shawinigan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C5068D-C93D-42B0-B430-B354D7931E7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748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7740"/>
            <a:ext cx="8983489" cy="1000978"/>
          </a:xfrm>
        </p:spPr>
        <p:txBody>
          <a:bodyPr>
            <a:noAutofit/>
          </a:bodyPr>
          <a:lstStyle/>
          <a:p>
            <a:r>
              <a:rPr lang="fr-CA" b="1" dirty="0"/>
              <a:t>Saines habitudes de vie</a:t>
            </a:r>
            <a:br>
              <a:rPr lang="fr-CA" b="1" dirty="0"/>
            </a:br>
            <a:r>
              <a:rPr lang="fr-CA" b="1" dirty="0"/>
              <a:t>Mandats confiés à l’URLSM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651887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100" dirty="0">
                <a:solidFill>
                  <a:schemeClr val="tx1"/>
                </a:solidFill>
              </a:rPr>
              <a:t>L’URLSM porte les responsabilités suivantes au sein du Plan d’action régional en saines habitudes de vie 2017-2019 ( PAR-SHV ) :</a:t>
            </a: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Coordination du PAR-SHV </a:t>
            </a: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Coordination des enjeux de mobilisations et de communication</a:t>
            </a: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Coordination des enjeux Mode de vie physiquement actif</a:t>
            </a: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Coordination des enjeux transport actif</a:t>
            </a:r>
          </a:p>
          <a:p>
            <a:pPr marL="0" lvl="0" indent="0">
              <a:buNone/>
            </a:pPr>
            <a:r>
              <a:rPr lang="fr-CA" sz="1100" dirty="0">
                <a:solidFill>
                  <a:schemeClr val="tx1"/>
                </a:solidFill>
              </a:rPr>
              <a:t>Auxquels se sont ajoutés les mandats suivants :</a:t>
            </a: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Coordination de la démarche Prendre soin de notre monde</a:t>
            </a: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100°</a:t>
            </a:r>
          </a:p>
          <a:p>
            <a:pPr lvl="0"/>
            <a:r>
              <a:rPr lang="fr-CA" sz="1100" dirty="0" err="1">
                <a:solidFill>
                  <a:schemeClr val="tx1"/>
                </a:solidFill>
              </a:rPr>
              <a:t>Fillactive</a:t>
            </a:r>
            <a:endParaRPr lang="fr-CA" sz="1100" dirty="0">
              <a:solidFill>
                <a:schemeClr val="tx1"/>
              </a:solidFill>
            </a:endParaRPr>
          </a:p>
          <a:p>
            <a:pPr lvl="0"/>
            <a:r>
              <a:rPr lang="fr-CA" sz="1100" dirty="0">
                <a:solidFill>
                  <a:schemeClr val="tx1"/>
                </a:solidFill>
              </a:rPr>
              <a:t>WIXX</a:t>
            </a:r>
          </a:p>
          <a:p>
            <a:pPr marL="0" indent="0">
              <a:buNone/>
            </a:pPr>
            <a:r>
              <a:rPr lang="fr-CA" sz="1100" dirty="0">
                <a:solidFill>
                  <a:schemeClr val="tx1"/>
                </a:solidFill>
              </a:rPr>
              <a:t>Ces responsabilités se sont réalisées de manière intégrée aux mandats du MEES</a:t>
            </a:r>
          </a:p>
          <a:p>
            <a:pPr marL="0" indent="0">
              <a:buNone/>
            </a:pPr>
            <a:endParaRPr lang="fr-CA" sz="11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8A902D-D055-4233-B29F-1A29E8743981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250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18408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 err="1"/>
              <a:t>Fillactive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sz="1050" dirty="0">
                <a:solidFill>
                  <a:srgbClr val="000000"/>
                </a:solidFill>
              </a:rPr>
              <a:t>Entente de partenariat avec l’organisme </a:t>
            </a:r>
            <a:r>
              <a:rPr lang="fr-CA" sz="1050" dirty="0" err="1">
                <a:solidFill>
                  <a:srgbClr val="000000"/>
                </a:solidFill>
              </a:rPr>
              <a:t>Fillactive</a:t>
            </a:r>
            <a:endParaRPr lang="fr-CA" sz="105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CA" sz="1050" dirty="0">
                <a:solidFill>
                  <a:srgbClr val="000000"/>
                </a:solidFill>
              </a:rPr>
              <a:t>Écoles participantes  ( résultats 2017 ): 15 écoles secondaires et  2 473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École Chavigny,  186 participantes			École secondaire des Pionniers, 85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École secondaire Val-</a:t>
            </a:r>
            <a:r>
              <a:rPr lang="fr-CA" sz="1050" dirty="0" err="1">
                <a:solidFill>
                  <a:srgbClr val="000000"/>
                </a:solidFill>
              </a:rPr>
              <a:t>Maurcie</a:t>
            </a:r>
            <a:r>
              <a:rPr lang="fr-CA" sz="1050" dirty="0">
                <a:solidFill>
                  <a:srgbClr val="000000"/>
                </a:solidFill>
              </a:rPr>
              <a:t>, 17 participantes		                                    École des Boisés, 24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École secondaire Champagnat, 25 participantes	                                                                        La Tuque High </a:t>
            </a:r>
            <a:r>
              <a:rPr lang="fr-CA" sz="1050" dirty="0" err="1">
                <a:solidFill>
                  <a:srgbClr val="000000"/>
                </a:solidFill>
              </a:rPr>
              <a:t>School</a:t>
            </a:r>
            <a:r>
              <a:rPr lang="fr-CA" sz="1050" dirty="0">
                <a:solidFill>
                  <a:srgbClr val="000000"/>
                </a:solidFill>
              </a:rPr>
              <a:t>, 14participantes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École secondaire Paul-Le Jeune, 95 participantes                   	                                   Collège </a:t>
            </a:r>
            <a:r>
              <a:rPr lang="fr-CA" sz="1050" dirty="0" err="1">
                <a:solidFill>
                  <a:srgbClr val="000000"/>
                </a:solidFill>
              </a:rPr>
              <a:t>Marie-de-l’Incarnation</a:t>
            </a:r>
            <a:r>
              <a:rPr lang="fr-CA" sz="1050" dirty="0">
                <a:solidFill>
                  <a:srgbClr val="000000"/>
                </a:solidFill>
              </a:rPr>
              <a:t>, 36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Académie les Estacades, 60 participantes		                                   Collège de l’Horizon, 50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École secondaire Le Tremplin, 32 participantes		                                   École secondaire l’Escale, 71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École Avenues-Nouvelles, 12 participantes		                                   Séminaire Sainte-Marie, 52 participantes</a:t>
            </a:r>
          </a:p>
          <a:p>
            <a:r>
              <a:rPr lang="fr-CA" sz="1050" dirty="0">
                <a:solidFill>
                  <a:srgbClr val="000000"/>
                </a:solidFill>
              </a:rPr>
              <a:t>Séminaire Saint-Joseph de Trois-Rivières, 64 participantes</a:t>
            </a:r>
          </a:p>
          <a:p>
            <a:pPr marL="0" indent="0">
              <a:buNone/>
            </a:pPr>
            <a:r>
              <a:rPr lang="fr-CA" sz="1050" dirty="0">
                <a:solidFill>
                  <a:srgbClr val="000000"/>
                </a:solidFill>
              </a:rPr>
              <a:t>NOUVEAUTÉ</a:t>
            </a:r>
          </a:p>
          <a:p>
            <a:r>
              <a:rPr lang="fr-CA" sz="1050" dirty="0">
                <a:solidFill>
                  <a:srgbClr val="000000"/>
                </a:solidFill>
              </a:rPr>
              <a:t>L’URLSM, avec quelques partenaires, est à planifier la transposition de ce concept </a:t>
            </a:r>
          </a:p>
          <a:p>
            <a:pPr marL="0" indent="0">
              <a:buNone/>
            </a:pPr>
            <a:r>
              <a:rPr lang="fr-CA" sz="1050" dirty="0">
                <a:solidFill>
                  <a:srgbClr val="000000"/>
                </a:solidFill>
              </a:rPr>
              <a:t>pour les écoles primaires, sous l’appellation « ENTRE FILLES ».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A1F794-3B02-4FE4-9269-218BCD714926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5895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100°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900" dirty="0">
                <a:solidFill>
                  <a:schemeClr val="tx1"/>
                </a:solidFill>
              </a:rPr>
              <a:t>Entente de partenariat avec Québec en forme pour 100°</a:t>
            </a:r>
          </a:p>
          <a:p>
            <a:r>
              <a:rPr lang="fr-CA" sz="900" dirty="0">
                <a:solidFill>
                  <a:schemeClr val="tx1"/>
                </a:solidFill>
              </a:rPr>
              <a:t>Les conférences 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13 juin 2017 : Jouer dehors, 30 participants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11 octobre 2017 : Circuler en sécurité, 35 participants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29 novembre 2017 : S’approvisionner autrement, 73 participants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28 février 2018 : Changer les règles, 60 participants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24 avril 2018 : Bouger à l’école, 50 participants</a:t>
            </a:r>
          </a:p>
          <a:p>
            <a:r>
              <a:rPr lang="fr-CA" sz="900" dirty="0">
                <a:solidFill>
                  <a:schemeClr val="tx1"/>
                </a:solidFill>
              </a:rPr>
              <a:t>Les ambassadeurs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Plus de 310 personnes , ambassadeurs et participants</a:t>
            </a:r>
          </a:p>
          <a:p>
            <a:r>
              <a:rPr lang="fr-CA" sz="900" dirty="0">
                <a:solidFill>
                  <a:schemeClr val="tx1"/>
                </a:solidFill>
              </a:rPr>
              <a:t>Les appels de projets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Mon lunch, mes amis, mon école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S’approvisionner autrement : fruits et légumes à l’année pour tous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CA" sz="900" dirty="0">
                <a:solidFill>
                  <a:schemeClr val="tx1"/>
                </a:solidFill>
              </a:rPr>
              <a:t>Trois-Rivières, Un réfrigérateur, congélateur fonctionnel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CA" sz="900" dirty="0">
                <a:solidFill>
                  <a:schemeClr val="tx1"/>
                </a:solidFill>
              </a:rPr>
              <a:t>Louiseville, Maski Récolte</a:t>
            </a:r>
          </a:p>
          <a:p>
            <a:pPr lvl="1"/>
            <a:r>
              <a:rPr lang="fr-CA" sz="900" dirty="0">
                <a:solidFill>
                  <a:schemeClr val="tx1"/>
                </a:solidFill>
              </a:rPr>
              <a:t>Ma cours, mes amis, mon école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95A3DE-7347-4B6B-B81C-F39C5E323A6E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6400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7881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856814"/>
            <a:ext cx="8983489" cy="3554457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rgbClr val="000000"/>
                </a:solidFill>
              </a:rPr>
              <a:t>Publication du bulletin Le Mensuel</a:t>
            </a:r>
          </a:p>
          <a:p>
            <a:r>
              <a:rPr lang="fr-CA" dirty="0">
                <a:solidFill>
                  <a:srgbClr val="000000"/>
                </a:solidFill>
              </a:rPr>
              <a:t>Publication du bulletin Saines habitudes de vie Mauricie</a:t>
            </a:r>
          </a:p>
          <a:p>
            <a:r>
              <a:rPr lang="fr-CA" dirty="0">
                <a:solidFill>
                  <a:srgbClr val="000000"/>
                </a:solidFill>
              </a:rPr>
              <a:t>Mise en place d’un nouveau site Web</a:t>
            </a:r>
          </a:p>
          <a:p>
            <a:r>
              <a:rPr lang="fr-CA" dirty="0">
                <a:solidFill>
                  <a:srgbClr val="000000"/>
                </a:solidFill>
              </a:rPr>
              <a:t>Facebook - Jeux du Québec</a:t>
            </a:r>
          </a:p>
          <a:p>
            <a:r>
              <a:rPr lang="fr-CA" dirty="0">
                <a:solidFill>
                  <a:srgbClr val="000000"/>
                </a:solidFill>
              </a:rPr>
              <a:t>Facebook - URLSM</a:t>
            </a:r>
          </a:p>
          <a:p>
            <a:r>
              <a:rPr lang="fr-CA" dirty="0">
                <a:solidFill>
                  <a:srgbClr val="000000"/>
                </a:solidFill>
              </a:rPr>
              <a:t>Conférence de presse</a:t>
            </a:r>
          </a:p>
          <a:p>
            <a:pPr lvl="1"/>
            <a:r>
              <a:rPr lang="fr-CA" dirty="0">
                <a:solidFill>
                  <a:srgbClr val="000000"/>
                </a:solidFill>
              </a:rPr>
              <a:t>Dévoilement des récipiendaires du Prix </a:t>
            </a:r>
            <a:r>
              <a:rPr lang="fr-CA" dirty="0" err="1">
                <a:solidFill>
                  <a:srgbClr val="000000"/>
                </a:solidFill>
              </a:rPr>
              <a:t>Dollard</a:t>
            </a:r>
            <a:r>
              <a:rPr lang="fr-CA" dirty="0">
                <a:solidFill>
                  <a:srgbClr val="000000"/>
                </a:solidFill>
              </a:rPr>
              <a:t>-Morin et du Prix Jean-Marc-Paradis</a:t>
            </a:r>
          </a:p>
          <a:p>
            <a:pPr lvl="1"/>
            <a:r>
              <a:rPr lang="fr-CA" dirty="0" err="1">
                <a:solidFill>
                  <a:srgbClr val="000000"/>
                </a:solidFill>
              </a:rPr>
              <a:t>Véloboucles</a:t>
            </a:r>
            <a:r>
              <a:rPr lang="fr-CA" dirty="0">
                <a:solidFill>
                  <a:srgbClr val="000000"/>
                </a:solidFill>
              </a:rPr>
              <a:t> Mauricie</a:t>
            </a:r>
          </a:p>
          <a:p>
            <a:endParaRPr lang="fr-CA" dirty="0">
              <a:solidFill>
                <a:srgbClr val="000000"/>
              </a:solidFill>
            </a:endParaRPr>
          </a:p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8A6A56-4568-4CAD-8484-437733C2B5FC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29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103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66DBC1-348F-4CFF-8742-BF06AD5DE8CA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7740"/>
            <a:ext cx="8983489" cy="1000978"/>
          </a:xfrm>
        </p:spPr>
        <p:txBody>
          <a:bodyPr>
            <a:noAutofit/>
          </a:bodyPr>
          <a:lstStyle/>
          <a:p>
            <a:r>
              <a:rPr lang="fr-CA" b="1" dirty="0"/>
              <a:t>Mandats du MEES</a:t>
            </a:r>
            <a:br>
              <a:rPr lang="fr-CA" b="1" dirty="0"/>
            </a:br>
            <a:r>
              <a:rPr lang="fr-CA" b="1" dirty="0"/>
              <a:t>direction du loisir et du sport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D50830-7FB6-45E2-BEEC-F5EBCA61822A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651887"/>
            <a:ext cx="9670985" cy="3554457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rgbClr val="000000"/>
                </a:solidFill>
              </a:rPr>
              <a:t>Bénévolat</a:t>
            </a:r>
          </a:p>
          <a:p>
            <a:r>
              <a:rPr lang="fr-CA" dirty="0">
                <a:solidFill>
                  <a:srgbClr val="000000"/>
                </a:solidFill>
              </a:rPr>
              <a:t>Formation</a:t>
            </a:r>
          </a:p>
          <a:p>
            <a:r>
              <a:rPr lang="fr-CA" dirty="0">
                <a:solidFill>
                  <a:srgbClr val="000000"/>
                </a:solidFill>
              </a:rPr>
              <a:t>Jeux du Québec</a:t>
            </a:r>
          </a:p>
          <a:p>
            <a:r>
              <a:rPr lang="fr-CA" dirty="0">
                <a:solidFill>
                  <a:srgbClr val="000000"/>
                </a:solidFill>
              </a:rPr>
              <a:t>Plein air</a:t>
            </a:r>
          </a:p>
          <a:p>
            <a:r>
              <a:rPr lang="fr-CA" dirty="0">
                <a:solidFill>
                  <a:srgbClr val="000000"/>
                </a:solidFill>
              </a:rPr>
              <a:t>Promotion de la pratique régulière d’activités physiques dans le cadre de Kino-Québec</a:t>
            </a:r>
          </a:p>
          <a:p>
            <a:r>
              <a:rPr lang="fr-CA" dirty="0">
                <a:solidFill>
                  <a:srgbClr val="000000"/>
                </a:solidFill>
              </a:rPr>
              <a:t>Sécurité et intégrité</a:t>
            </a:r>
          </a:p>
          <a:p>
            <a:r>
              <a:rPr lang="fr-CA" dirty="0">
                <a:solidFill>
                  <a:srgbClr val="000000"/>
                </a:solidFill>
              </a:rPr>
              <a:t>Structures locales d’encadrement </a:t>
            </a:r>
          </a:p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CC8CC6-D848-44A2-B640-2FA2EB283B12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59456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Vie démocratique / gouvernance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fr-CA" sz="1400" dirty="0">
                <a:solidFill>
                  <a:srgbClr val="000000"/>
                </a:solidFill>
              </a:rPr>
              <a:t>Le </a:t>
            </a:r>
            <a:r>
              <a:rPr lang="fr-CA" sz="1400" dirty="0" err="1">
                <a:solidFill>
                  <a:srgbClr val="000000"/>
                </a:solidFill>
              </a:rPr>
              <a:t>membership</a:t>
            </a:r>
            <a:r>
              <a:rPr lang="fr-CA" sz="1400" dirty="0">
                <a:solidFill>
                  <a:srgbClr val="000000"/>
                </a:solidFill>
              </a:rPr>
              <a:t> : 71 membres</a:t>
            </a:r>
          </a:p>
          <a:p>
            <a:r>
              <a:rPr lang="fr-CA" sz="1400" dirty="0">
                <a:solidFill>
                  <a:srgbClr val="000000"/>
                </a:solidFill>
              </a:rPr>
              <a:t>Le conseil d’administration : 19 membres et 4 rencontres</a:t>
            </a:r>
          </a:p>
          <a:p>
            <a:r>
              <a:rPr lang="fr-CA" sz="1400" dirty="0">
                <a:solidFill>
                  <a:srgbClr val="000000"/>
                </a:solidFill>
              </a:rPr>
              <a:t>Le comité exécutif : 10 membres et 4 rencontres</a:t>
            </a:r>
          </a:p>
          <a:p>
            <a:r>
              <a:rPr lang="fr-CA" sz="1400" dirty="0">
                <a:solidFill>
                  <a:srgbClr val="000000"/>
                </a:solidFill>
              </a:rPr>
              <a:t>La représentation : </a:t>
            </a:r>
          </a:p>
          <a:p>
            <a:pPr lvl="1"/>
            <a:r>
              <a:rPr lang="fr-CA" sz="1400" dirty="0">
                <a:solidFill>
                  <a:srgbClr val="000000"/>
                </a:solidFill>
              </a:rPr>
              <a:t>au MEES – direction du loisir et du sport</a:t>
            </a:r>
          </a:p>
          <a:p>
            <a:pPr lvl="1"/>
            <a:r>
              <a:rPr lang="fr-CA" sz="1400" dirty="0">
                <a:solidFill>
                  <a:srgbClr val="000000"/>
                </a:solidFill>
              </a:rPr>
              <a:t>au Regroupement des URLS</a:t>
            </a:r>
          </a:p>
          <a:p>
            <a:pPr lvl="1"/>
            <a:r>
              <a:rPr lang="fr-CA" sz="1400" dirty="0">
                <a:solidFill>
                  <a:srgbClr val="000000"/>
                </a:solidFill>
              </a:rPr>
              <a:t>à Sports-Québec</a:t>
            </a:r>
          </a:p>
          <a:p>
            <a:pPr lvl="1"/>
            <a:r>
              <a:rPr lang="fr-CA" sz="1400" dirty="0">
                <a:solidFill>
                  <a:srgbClr val="000000"/>
                </a:solidFill>
              </a:rPr>
              <a:t>À l’Association québécoise du loisir pour les personnes handicapées</a:t>
            </a:r>
          </a:p>
          <a:p>
            <a:pPr lvl="1"/>
            <a:r>
              <a:rPr lang="fr-CA" sz="1400" dirty="0">
                <a:solidFill>
                  <a:srgbClr val="000000"/>
                </a:solidFill>
              </a:rPr>
              <a:t>À la Table intersectorielle régionale en saines habitudes de vie</a:t>
            </a:r>
          </a:p>
          <a:p>
            <a:pPr lvl="1"/>
            <a:r>
              <a:rPr lang="fr-CA" sz="1400" dirty="0">
                <a:solidFill>
                  <a:srgbClr val="000000"/>
                </a:solidFill>
              </a:rPr>
              <a:t>À la corporation Secondaire en spectacle</a:t>
            </a:r>
          </a:p>
          <a:p>
            <a:r>
              <a:rPr lang="fr-CA" sz="1400" dirty="0">
                <a:solidFill>
                  <a:srgbClr val="000000"/>
                </a:solidFill>
              </a:rPr>
              <a:t>Les comités de travail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16FA63-1CB8-42BC-838E-DA7DA761C16D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30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0834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BA6B25F-A3A7-4DB8-BAE8-D26FDC5264E0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78819"/>
            <a:ext cx="9722597" cy="1000978"/>
          </a:xfrm>
        </p:spPr>
        <p:txBody>
          <a:bodyPr>
            <a:noAutofit/>
          </a:bodyPr>
          <a:lstStyle/>
          <a:p>
            <a:r>
              <a:rPr lang="fr-CA" b="1" dirty="0"/>
              <a:t>Principales instances régionales de concertation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A0BC50-3474-462C-A091-399496D5947C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856814"/>
            <a:ext cx="8983489" cy="3554457"/>
          </a:xfrm>
        </p:spPr>
        <p:txBody>
          <a:bodyPr>
            <a:normAutofit/>
          </a:bodyPr>
          <a:lstStyle/>
          <a:p>
            <a:r>
              <a:rPr lang="fr-CA" sz="1400" dirty="0">
                <a:solidFill>
                  <a:srgbClr val="000000"/>
                </a:solidFill>
              </a:rPr>
              <a:t>Table régionale des intervenants sportifs ( leader)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Table des animateurs de vie étudiante ( participant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Comité plein air Mauricie ( leader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Table intersectorielle régionale en saines habitudes de vie (TIR-SHV) ( participant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Comité de gestion du Plan d’action régionale en saines habitudes de vie ( PAR-SHV) ( coordination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Comité de mise en œuvre du PAR-SHV ( leader)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Comité d’arrimage URLSM / CIUSSS-MCQ ( </a:t>
            </a:r>
            <a:r>
              <a:rPr lang="fr-CA" sz="1400" dirty="0" err="1">
                <a:solidFill>
                  <a:srgbClr val="000000"/>
                </a:solidFill>
              </a:rPr>
              <a:t>co-leader</a:t>
            </a:r>
            <a:r>
              <a:rPr lang="fr-CA" sz="1400" dirty="0">
                <a:solidFill>
                  <a:srgbClr val="000000"/>
                </a:solidFill>
              </a:rPr>
              <a:t>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Table régionale de l’éducation Mauricie (TREM) ( participant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Table des maires et préfets ( mandat dossier de la Fondation Lucie et André Chagnon )</a:t>
            </a:r>
          </a:p>
          <a:p>
            <a:r>
              <a:rPr lang="fr-CA" sz="1400" dirty="0">
                <a:solidFill>
                  <a:srgbClr val="000000"/>
                </a:solidFill>
              </a:rPr>
              <a:t>Chambres de commerce, participation ponctuelle / réseautage avec le milieu des affaires</a:t>
            </a:r>
          </a:p>
          <a:p>
            <a:endParaRPr lang="fr-CA" sz="1400" dirty="0">
              <a:solidFill>
                <a:srgbClr val="000000"/>
              </a:solidFill>
            </a:endParaRPr>
          </a:p>
          <a:p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0B7326-E597-4BAA-AA1B-0A887A84597C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31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5149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L’équipe de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Roger Trudel, directeur général adjoint, affaires corporatives, loisir culturel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Hélène Houde, Loisir personnes handicapées, Kino-Québec, tourisme sportif et de loisir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Jean-Guy Morand, plein air et transport actif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Ginette Rastel, commis-comptable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Anabel Plamondon, Jeux du Québec, Jouer pour Jouer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Julie Laroche, Jouer pour Jouer et plein air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Alexandra Rivard, PAR-SHV, saines habitudes de vie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Marie-Andrée Paquin, communication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Audrey Gélinas, communication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Jessica Côté, Secondaire en spectacle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Carol-Ann Tellier, stagiaire Jeux du Québec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Lucie Hervieux ( Partenariat avec La Tuque en forme et en santé)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Alexis </a:t>
            </a:r>
            <a:r>
              <a:rPr lang="fr-CA" sz="1100" dirty="0" err="1">
                <a:solidFill>
                  <a:schemeClr val="tx1"/>
                </a:solidFill>
              </a:rPr>
              <a:t>Rheault</a:t>
            </a:r>
            <a:r>
              <a:rPr lang="fr-CA" sz="1100" dirty="0">
                <a:solidFill>
                  <a:schemeClr val="tx1"/>
                </a:solidFill>
              </a:rPr>
              <a:t> ( Partenariat avec la MRC de </a:t>
            </a:r>
            <a:r>
              <a:rPr lang="fr-CA" sz="1100" dirty="0" err="1">
                <a:solidFill>
                  <a:schemeClr val="tx1"/>
                </a:solidFill>
              </a:rPr>
              <a:t>Mékinac</a:t>
            </a:r>
            <a:r>
              <a:rPr lang="fr-CA" sz="11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CA" sz="1100" dirty="0">
                <a:solidFill>
                  <a:schemeClr val="tx1"/>
                </a:solidFill>
              </a:rPr>
              <a:t>Jean Marc Gauthier, directeur général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CC8CDA-D7DC-46DD-8FE1-A280EAE529B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32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604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89602C-28BB-4F8F-BD60-192D1686FEA5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59654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Bénévolat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B78370-236F-4CAF-B9FA-6D434396E952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837649"/>
            <a:ext cx="8983489" cy="3554457"/>
          </a:xfrm>
        </p:spPr>
        <p:txBody>
          <a:bodyPr>
            <a:normAutofit lnSpcReduction="10000"/>
          </a:bodyPr>
          <a:lstStyle/>
          <a:p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Mise en œuvre du Plan d’action régional pour le soutien et la promotion du bénévolat. Ce plan a été adopté en février 2017</a:t>
            </a:r>
            <a:endParaRPr lang="fr-CA" altLang="fr-FR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Approche de partenariat dans nos relations avec le milieu et avec les bénévoles</a:t>
            </a:r>
          </a:p>
          <a:p>
            <a:pPr lvl="0"/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Coordination du Prix du bénévolat en loisir et en sport </a:t>
            </a:r>
            <a:r>
              <a:rPr lang="fr-CA" altLang="fr-FR" sz="1400" dirty="0" err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Dollard</a:t>
            </a:r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-Morin, volet régional.</a:t>
            </a:r>
            <a:endParaRPr lang="fr-CA" altLang="fr-FR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Coordination du Prix Jean-Marc-Paradis, reconnaissance du bénévolat des jeunes</a:t>
            </a:r>
          </a:p>
          <a:p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Soutien aux bénévoles œuvrant en loisir rural (Réseau en loisirs de </a:t>
            </a:r>
            <a:r>
              <a:rPr lang="fr-CA" altLang="fr-FR" sz="1400" dirty="0" err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Mékinac</a:t>
            </a:r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et Réseau en loisirs des Chenaux)</a:t>
            </a:r>
            <a:endParaRPr lang="fr-CA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/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Soutien financier disponible pour la formation des entraineurs bénévoles  œuvrant en milieu sportif dans nos municipalités rurales ( 17 ententes de partenariat )</a:t>
            </a:r>
          </a:p>
          <a:p>
            <a:pPr lvl="0"/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Promotion du Portail des gestionnaires et des bénévoles de l’Observatoire québécois du loisir via le Mensuel</a:t>
            </a:r>
          </a:p>
          <a:p>
            <a:pPr lvl="0"/>
            <a:r>
              <a:rPr lang="fr-CA" altLang="fr-FR" sz="14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Participation à l’organisation  du Gala Sport-hommage comprenant le volet « bénévole sportif » </a:t>
            </a:r>
          </a:p>
          <a:p>
            <a:r>
              <a:rPr lang="fr-CA" sz="1400" dirty="0">
                <a:solidFill>
                  <a:schemeClr val="tx1"/>
                </a:solidFill>
              </a:rPr>
              <a:t>Participation au Consortium bénévolat du Regroupement des URLS</a:t>
            </a:r>
          </a:p>
          <a:p>
            <a:r>
              <a:rPr lang="fr-CA" sz="1400" dirty="0">
                <a:solidFill>
                  <a:schemeClr val="tx1"/>
                </a:solidFill>
              </a:rPr>
              <a:t>Réalisation d’un portrait régional « Topo sur le bénévolat en loisir et en sport »</a:t>
            </a:r>
          </a:p>
          <a:p>
            <a:pPr lvl="0"/>
            <a:endParaRPr lang="fr-CA" altLang="fr-F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216DCA-A04B-499F-B1C2-EF7E1E53BD01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112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89602C-28BB-4F8F-BD60-192D1686FEA5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Bénévolat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B78370-236F-4CAF-B9FA-6D434396E952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86023" y="2068125"/>
            <a:ext cx="2731007" cy="2721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altLang="fr-FR" sz="1600" b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Lauréat régional 2017</a:t>
            </a:r>
          </a:p>
          <a:p>
            <a:pPr marL="0" indent="0">
              <a:buNone/>
            </a:pP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Prix </a:t>
            </a:r>
            <a:r>
              <a:rPr lang="fr-CA" altLang="fr-FR" sz="16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Dollard</a:t>
            </a: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-Morin </a:t>
            </a:r>
          </a:p>
          <a:p>
            <a:pPr marL="0" indent="0">
              <a:buNone/>
            </a:pP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Desmond James </a:t>
            </a:r>
            <a:r>
              <a:rPr lang="fr-CA" altLang="fr-FR" sz="16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Burman</a:t>
            </a: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0" indent="0">
              <a:buNone/>
            </a:pP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Centre communautaire</a:t>
            </a:r>
          </a:p>
          <a:p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4FCC8CA7-E153-458E-813A-C7F068F22B7F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3805976" y="2029130"/>
            <a:ext cx="3019978" cy="2799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fr-CA" altLang="fr-FR" sz="1600" b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Lauréat régional 2017</a:t>
            </a:r>
          </a:p>
          <a:p>
            <a:pPr marL="0" indent="0">
              <a:buNone/>
            </a:pP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Prix Jean-Marc-Paradis (relève)                 </a:t>
            </a:r>
          </a:p>
          <a:p>
            <a:pPr marL="0" indent="0">
              <a:buNone/>
            </a:pP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Lysa Bergeron </a:t>
            </a:r>
          </a:p>
          <a:p>
            <a:pPr marL="0" indent="0">
              <a:buNone/>
            </a:pPr>
            <a:r>
              <a:rPr lang="fr-CA" altLang="fr-FR" sz="16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Biathlon</a:t>
            </a:r>
          </a:p>
          <a:p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F064FEB8-0E49-4EF9-8105-959D966D8ACC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6826508" y="2526526"/>
            <a:ext cx="5606533" cy="35340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b="1" dirty="0">
                <a:solidFill>
                  <a:srgbClr val="000000"/>
                </a:solidFill>
              </a:rPr>
              <a:t>Certificats de reconnaissance :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André Beauchesne                Multisports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Gaétan Bergeron                   Biathlon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Lise De </a:t>
            </a:r>
            <a:r>
              <a:rPr lang="fr-CA" sz="1600" dirty="0" err="1">
                <a:solidFill>
                  <a:srgbClr val="000000"/>
                </a:solidFill>
              </a:rPr>
              <a:t>Carufel</a:t>
            </a:r>
            <a:r>
              <a:rPr lang="fr-CA" sz="1600" dirty="0">
                <a:solidFill>
                  <a:srgbClr val="000000"/>
                </a:solidFill>
              </a:rPr>
              <a:t>                        Loisir personnes handicapées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France Garneau                      Loisir municipal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Luc Lacoursière                      Balle lente - hockey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Bernard Lampron                  Motoneige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Yves Lessard                           Motoneige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Michel </a:t>
            </a:r>
            <a:r>
              <a:rPr lang="fr-CA" sz="1600" dirty="0" err="1">
                <a:solidFill>
                  <a:srgbClr val="000000"/>
                </a:solidFill>
              </a:rPr>
              <a:t>Massouty</a:t>
            </a:r>
            <a:r>
              <a:rPr lang="fr-CA" sz="1600" dirty="0">
                <a:solidFill>
                  <a:srgbClr val="000000"/>
                </a:solidFill>
              </a:rPr>
              <a:t>                   Biathlon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Chantal </a:t>
            </a:r>
            <a:r>
              <a:rPr lang="fr-CA" sz="1600" dirty="0" err="1">
                <a:solidFill>
                  <a:srgbClr val="000000"/>
                </a:solidFill>
              </a:rPr>
              <a:t>Mélançon</a:t>
            </a:r>
            <a:r>
              <a:rPr lang="fr-CA" sz="1600" dirty="0">
                <a:solidFill>
                  <a:srgbClr val="000000"/>
                </a:solidFill>
              </a:rPr>
              <a:t>                Baseball, hockey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Mathieu </a:t>
            </a:r>
            <a:r>
              <a:rPr lang="fr-CA" sz="1600" dirty="0" err="1">
                <a:solidFill>
                  <a:srgbClr val="000000"/>
                </a:solidFill>
              </a:rPr>
              <a:t>Pintal</a:t>
            </a:r>
            <a:r>
              <a:rPr lang="fr-CA" sz="1600" dirty="0">
                <a:solidFill>
                  <a:srgbClr val="000000"/>
                </a:solidFill>
              </a:rPr>
              <a:t>                       Loisir municipal</a:t>
            </a:r>
          </a:p>
          <a:p>
            <a:pPr marL="0" indent="0" algn="just" fontAlgn="t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  <a:tabLst>
                <a:tab pos="135255" algn="l"/>
                <a:tab pos="676275" algn="l"/>
              </a:tabLst>
            </a:pPr>
            <a:r>
              <a:rPr lang="fr-CA" sz="1600" dirty="0">
                <a:solidFill>
                  <a:srgbClr val="000000"/>
                </a:solidFill>
              </a:rPr>
              <a:t>Matthew </a:t>
            </a:r>
            <a:r>
              <a:rPr lang="fr-CA" sz="1600" dirty="0" err="1">
                <a:solidFill>
                  <a:srgbClr val="000000"/>
                </a:solidFill>
              </a:rPr>
              <a:t>Tapps</a:t>
            </a:r>
            <a:r>
              <a:rPr lang="fr-CA" sz="1600" dirty="0">
                <a:solidFill>
                  <a:srgbClr val="000000"/>
                </a:solidFill>
              </a:rPr>
              <a:t>                      Volleyball</a:t>
            </a:r>
            <a:endParaRPr lang="fr-CA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1CB9E4-0C71-486B-A8CD-C1996652D4F2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36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323BF43-E106-4A89-9D02-878F7BD9C925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 anchor="ctr">
            <a:normAutofit fontScale="9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fr-CA" sz="4000" b="1" kern="1400" dirty="0"/>
              <a:t>La formation</a:t>
            </a:r>
            <a:r>
              <a:rPr lang="fr-CA" sz="4000" b="1" kern="1400" dirty="0">
                <a:ln>
                  <a:noFill/>
                </a:ln>
                <a:effectLst/>
              </a:rPr>
              <a:t> </a:t>
            </a:r>
            <a:br>
              <a:rPr lang="fr-CA" sz="3300" kern="1400" dirty="0">
                <a:ln>
                  <a:noFill/>
                </a:ln>
                <a:effectLst/>
                <a:latin typeface="Calibri" panose="020F0502020204030204" pitchFamily="34" charset="0"/>
              </a:rPr>
            </a:br>
            <a:endParaRPr lang="fr-CA" sz="33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58F8C0-97A5-4374-B7B9-D717864ED009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495978" y="2856814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700" b="1" dirty="0">
                <a:solidFill>
                  <a:srgbClr val="000000"/>
                </a:solidFill>
              </a:rPr>
              <a:t>Formation  et nombre de personnes formées</a:t>
            </a:r>
            <a:endParaRPr lang="fr-CA" sz="1700" dirty="0">
              <a:solidFill>
                <a:srgbClr val="000000"/>
              </a:solidFill>
            </a:endParaRPr>
          </a:p>
          <a:p>
            <a:r>
              <a:rPr lang="fr-CA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Programme national de formation des entraîneurs : 33 personnes</a:t>
            </a:r>
          </a:p>
          <a:p>
            <a:r>
              <a:rPr lang="fr-CA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Formation en animation : 20 personnes</a:t>
            </a:r>
          </a:p>
          <a:p>
            <a:r>
              <a:rPr lang="fr-CA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Formation projet Espaces : 14 personnes</a:t>
            </a:r>
          </a:p>
          <a:p>
            <a:r>
              <a:rPr lang="fr-CA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Formation de 8 instructeurs pour le programme Cycliste averti</a:t>
            </a:r>
          </a:p>
          <a:p>
            <a:r>
              <a:rPr lang="fr-CA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Accompagnement formatif : l’URLS de la Mauricie a développé un concept d’accompagnement formatif qui se traduit par du transfert de connaissances, des conseils, des références, des analyses et l’identification de pistes de travail; par exemple, auprès des bénévoles, auprès des gouvernances locales en qualité de vie et notamment dans des aspects visant la promotion de la pratique régulière d’activités physiques (Kino-Québec), environ 100 personnes</a:t>
            </a:r>
          </a:p>
          <a:p>
            <a:pPr marL="0" indent="0">
              <a:buNone/>
            </a:pPr>
            <a:endParaRPr lang="fr-CA" sz="17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CA" sz="17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5C4855-D914-44B0-8633-E3DDBBBD2105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406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75BFEE4-0625-43D9-838A-A0AC43853907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Jeux du Québec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5130A2-6C04-458D-98F4-E180AAAEA96D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600753" y="2837649"/>
            <a:ext cx="8983489" cy="3554457"/>
          </a:xfrm>
        </p:spPr>
        <p:txBody>
          <a:bodyPr>
            <a:normAutofit/>
          </a:bodyPr>
          <a:lstStyle/>
          <a:p>
            <a:r>
              <a:rPr lang="fr-CA" sz="1400" dirty="0">
                <a:solidFill>
                  <a:schemeClr val="tx1"/>
                </a:solidFill>
              </a:rPr>
              <a:t>Mes Premiers Jeux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Été 2017 : 11 sports, 687 participants ( 1348 en 2016)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Hiver 2018 : 20 sports, 1257 participants ( 1277 en 2017 )</a:t>
            </a:r>
          </a:p>
          <a:p>
            <a:r>
              <a:rPr lang="fr-CA" sz="1400" dirty="0">
                <a:solidFill>
                  <a:schemeClr val="tx1"/>
                </a:solidFill>
              </a:rPr>
              <a:t>Finales régionales – compétition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Été 2017 : 16 sports, 683 participants ( 625 en 2016)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Hiver 2018 : 20 sports, 775 participants ( 893 en 2017)</a:t>
            </a:r>
          </a:p>
          <a:p>
            <a:r>
              <a:rPr lang="fr-CA" sz="1400" dirty="0">
                <a:solidFill>
                  <a:schemeClr val="tx1"/>
                </a:solidFill>
              </a:rPr>
              <a:t>Finale provinciale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Aucune </a:t>
            </a:r>
          </a:p>
          <a:p>
            <a:pPr lvl="1"/>
            <a:r>
              <a:rPr lang="fr-CA" sz="1400" dirty="0">
                <a:solidFill>
                  <a:schemeClr val="tx1"/>
                </a:solidFill>
              </a:rPr>
              <a:t>À venir : Thetford Mines , été 2018 et Québec, hiver 2019</a:t>
            </a:r>
          </a:p>
          <a:p>
            <a:pPr marL="457200" lvl="1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À noter: un changement d’orientation  / athlètes éligibles</a:t>
            </a:r>
          </a:p>
          <a:p>
            <a:pPr marL="457200" lvl="1" indent="0">
              <a:buNone/>
            </a:pPr>
            <a:r>
              <a:rPr lang="fr-CA" sz="1400" dirty="0">
                <a:solidFill>
                  <a:schemeClr val="tx1"/>
                </a:solidFill>
              </a:rPr>
              <a:t>À noter: un rôle dévolu au CREEM dans la préparation des athlètes</a:t>
            </a:r>
          </a:p>
          <a:p>
            <a:pPr marL="457200" lvl="1" indent="0">
              <a:buNone/>
            </a:pPr>
            <a:r>
              <a:rPr lang="fr-CA" sz="1400" dirty="0">
                <a:solidFill>
                  <a:srgbClr val="000000"/>
                </a:solidFill>
              </a:rPr>
              <a:t>Participation aux instances de Sports-Québec et du Regroupement des URLS</a:t>
            </a:r>
          </a:p>
          <a:p>
            <a:pPr marL="457200" lvl="1" indent="0">
              <a:buNone/>
            </a:pPr>
            <a:endParaRPr lang="fr-CA" sz="1400" dirty="0">
              <a:solidFill>
                <a:srgbClr val="000000"/>
              </a:solidFill>
            </a:endParaRPr>
          </a:p>
          <a:p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92F6F9-45B8-44C1-AFA8-34FA0999264B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336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D5B5EF8-9182-4773-9A95-6F069CB9DB70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Plein air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CE5E52-8E58-472F-ABD9-87325DC4D9DB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391203" y="3159382"/>
            <a:ext cx="9731066" cy="3554457"/>
          </a:xfrm>
        </p:spPr>
        <p:txBody>
          <a:bodyPr>
            <a:normAutofit/>
          </a:bodyPr>
          <a:lstStyle/>
          <a:p>
            <a:r>
              <a:rPr lang="fr-CA" sz="1600" dirty="0">
                <a:solidFill>
                  <a:srgbClr val="000000"/>
                </a:solidFill>
              </a:rPr>
              <a:t>Mise en œuvre du Plan d’action régional en plein air.  Ce plan a été adopté en février 2017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Comité Plein air Mauricie ( municipal, gouvernemental, associatif disciplinaire, intersectoriel ) / 3 rencontres.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Participation à la Table nationale de plein air du MEES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Participation au Consortium plein air du Regroupement des URLS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Coordination de l’entente Clubs VHR-UPA Mauricie, 1 rencontre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Membre du Comité consultatif pour le projet réalisé par l’UQTR « Étude sur la place du plein air au sein des MRC du Québec »</a:t>
            </a:r>
          </a:p>
          <a:p>
            <a:pPr lvl="0"/>
            <a:r>
              <a:rPr lang="fr-CA" sz="1600" dirty="0">
                <a:solidFill>
                  <a:srgbClr val="000000"/>
                </a:solidFill>
              </a:rPr>
              <a:t>Soutien au Comité vélo régional  -  </a:t>
            </a:r>
            <a:r>
              <a:rPr lang="fr-CA" sz="1600" dirty="0" err="1">
                <a:solidFill>
                  <a:srgbClr val="000000"/>
                </a:solidFill>
              </a:rPr>
              <a:t>véloboucles</a:t>
            </a:r>
            <a:r>
              <a:rPr lang="fr-CA" sz="1600" dirty="0">
                <a:solidFill>
                  <a:srgbClr val="000000"/>
                </a:solidFill>
              </a:rPr>
              <a:t> Mauricie</a:t>
            </a:r>
          </a:p>
          <a:p>
            <a:r>
              <a:rPr lang="fr-CA" sz="1600" dirty="0">
                <a:solidFill>
                  <a:srgbClr val="000000"/>
                </a:solidFill>
              </a:rPr>
              <a:t>Participation à Cheval Québec  -  secteur sentier</a:t>
            </a:r>
          </a:p>
          <a:p>
            <a:pPr lvl="0"/>
            <a:endParaRPr lang="fr-CA" sz="1700" dirty="0">
              <a:solidFill>
                <a:srgbClr val="000000"/>
              </a:solidFill>
            </a:endParaRPr>
          </a:p>
          <a:p>
            <a:endParaRPr lang="fr-CA" sz="1700" dirty="0">
              <a:solidFill>
                <a:srgbClr val="000000"/>
              </a:solidFill>
            </a:endParaRPr>
          </a:p>
          <a:p>
            <a:endParaRPr lang="fr-CA" sz="17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1F115A-C8D1-4AE9-9C8D-3752780C853C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5306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170464" y="1084029"/>
            <a:ext cx="8983489" cy="1000978"/>
          </a:xfrm>
        </p:spPr>
        <p:txBody>
          <a:bodyPr>
            <a:normAutofit/>
          </a:bodyPr>
          <a:lstStyle/>
          <a:p>
            <a:r>
              <a:rPr lang="fr-CA" b="1" dirty="0"/>
              <a:t>Plein air – transport actif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1279019" y="252652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800" b="1" dirty="0">
                <a:solidFill>
                  <a:srgbClr val="000000"/>
                </a:solidFill>
              </a:rPr>
              <a:t>Mise en œuvre des plans de déplacement: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>
                <a:solidFill>
                  <a:srgbClr val="000000"/>
                </a:solidFill>
              </a:rPr>
              <a:t>Intégration des recommandations du plan de déplacement au comité de circulation de la ville à La Tuque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>
                <a:solidFill>
                  <a:srgbClr val="000000"/>
                </a:solidFill>
              </a:rPr>
              <a:t>Inclusion des plans de déplacement dans une démarche d’orientation du déplacement actif  dans les 17 municipalités de la MRC de Maskinongé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>
                <a:solidFill>
                  <a:srgbClr val="000000"/>
                </a:solidFill>
              </a:rPr>
              <a:t>Contribution aux démarches de planification des villes de Trois-Rivières et Shawinigan ( dépôt des plans de déplacement 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>
                <a:solidFill>
                  <a:srgbClr val="000000"/>
                </a:solidFill>
              </a:rPr>
              <a:t>Amorce d’un comité sur le déplacement actif dans la MRC de </a:t>
            </a:r>
            <a:r>
              <a:rPr lang="fr-CA" dirty="0" err="1">
                <a:solidFill>
                  <a:srgbClr val="000000"/>
                </a:solidFill>
              </a:rPr>
              <a:t>Mékinac</a:t>
            </a:r>
            <a:endParaRPr lang="fr-CA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dirty="0">
                <a:solidFill>
                  <a:srgbClr val="000000"/>
                </a:solidFill>
              </a:rPr>
              <a:t>Réalisation du projet « appropriation des trajets scolaires sécuritaires vers l’école » à Shawinigan</a:t>
            </a:r>
          </a:p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F50F79-4C43-4E6C-91E8-954482877E9B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CD447C1-3E84-4A4A-B6CA-66881C9503E2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33679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1420</TotalTime>
  <Words>2821</Words>
  <Application>Microsoft Office PowerPoint</Application>
  <PresentationFormat>Grand écran</PresentationFormat>
  <Paragraphs>445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Corbel</vt:lpstr>
      <vt:lpstr>Times New Roman</vt:lpstr>
      <vt:lpstr>Wingdings</vt:lpstr>
      <vt:lpstr>Wingdings 2</vt:lpstr>
      <vt:lpstr>Cadre</vt:lpstr>
      <vt:lpstr>  ÉLÉMENTS MARQUANTS Année 2017-2018  </vt:lpstr>
      <vt:lpstr>Les 6 domaines d’intervention</vt:lpstr>
      <vt:lpstr>Mandats du MEES direction du loisir et du sport</vt:lpstr>
      <vt:lpstr>Bénévolat</vt:lpstr>
      <vt:lpstr>Bénévolat</vt:lpstr>
      <vt:lpstr>La formation  </vt:lpstr>
      <vt:lpstr>Jeux du Québec</vt:lpstr>
      <vt:lpstr>Plein air</vt:lpstr>
      <vt:lpstr>Plein air – transport actif</vt:lpstr>
      <vt:lpstr>Compétences des jeunes en plein air</vt:lpstr>
      <vt:lpstr>Cycliste averti</vt:lpstr>
      <vt:lpstr>Suite Cycliste averti</vt:lpstr>
      <vt:lpstr>Présentation PowerPoint</vt:lpstr>
      <vt:lpstr>Accompagnement Projet ESPACES ( parc )</vt:lpstr>
      <vt:lpstr>Sécurité et intégrité</vt:lpstr>
      <vt:lpstr>Structures locales : nos liaisons locales / régionale</vt:lpstr>
      <vt:lpstr>La mobilisation</vt:lpstr>
      <vt:lpstr>Jeu actif / Jouer pour Jouer</vt:lpstr>
      <vt:lpstr>Jouer pour Jouer / 1463 jeunes actifs</vt:lpstr>
      <vt:lpstr>Ententes de partenariat  sport, loisir, plein air et activité physique</vt:lpstr>
      <vt:lpstr>Tourisme sportif et de loisir / Trois-Rivières</vt:lpstr>
      <vt:lpstr>Tourisme sportif et de loisir / Shawinigan</vt:lpstr>
      <vt:lpstr>Mandat du MEES,  volet loisir des personnes handicapées </vt:lpstr>
      <vt:lpstr>Loisir culturel</vt:lpstr>
      <vt:lpstr>Loisir culturel</vt:lpstr>
      <vt:lpstr>Saines habitudes de vie Mandats confiés à l’URLSM</vt:lpstr>
      <vt:lpstr>Fillactive</vt:lpstr>
      <vt:lpstr>100°</vt:lpstr>
      <vt:lpstr>Communication</vt:lpstr>
      <vt:lpstr>Vie démocratique / gouvernance</vt:lpstr>
      <vt:lpstr>Principales instances régionales de concertation</vt:lpstr>
      <vt:lpstr>L’équipe de travail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Formulaire de reddition de comptes Année 2017-2018</dc:title>
  <dc:creator>Marie-Andrée Paquin</dc:creator>
  <cp:lastModifiedBy>Marie-Andrée Paquin</cp:lastModifiedBy>
  <cp:revision>180</cp:revision>
  <cp:lastPrinted>2018-09-19T12:59:42Z</cp:lastPrinted>
  <dcterms:created xsi:type="dcterms:W3CDTF">2018-05-30T19:27:47Z</dcterms:created>
  <dcterms:modified xsi:type="dcterms:W3CDTF">2018-09-19T13:00:51Z</dcterms:modified>
</cp:coreProperties>
</file>